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293" r:id="rId4"/>
    <p:sldId id="257" r:id="rId5"/>
    <p:sldId id="312" r:id="rId6"/>
    <p:sldId id="294" r:id="rId7"/>
    <p:sldId id="275" r:id="rId8"/>
    <p:sldId id="276" r:id="rId9"/>
    <p:sldId id="279" r:id="rId10"/>
    <p:sldId id="267" r:id="rId11"/>
    <p:sldId id="295" r:id="rId12"/>
    <p:sldId id="299" r:id="rId13"/>
    <p:sldId id="305" r:id="rId14"/>
    <p:sldId id="296" r:id="rId15"/>
    <p:sldId id="302" r:id="rId16"/>
    <p:sldId id="297" r:id="rId17"/>
    <p:sldId id="272" r:id="rId18"/>
    <p:sldId id="284" r:id="rId19"/>
    <p:sldId id="283" r:id="rId20"/>
    <p:sldId id="290" r:id="rId21"/>
    <p:sldId id="273" r:id="rId22"/>
    <p:sldId id="281" r:id="rId23"/>
    <p:sldId id="282" r:id="rId24"/>
    <p:sldId id="288" r:id="rId25"/>
    <p:sldId id="298" r:id="rId26"/>
    <p:sldId id="303" r:id="rId27"/>
    <p:sldId id="306" r:id="rId28"/>
    <p:sldId id="315" r:id="rId29"/>
    <p:sldId id="344" r:id="rId30"/>
    <p:sldId id="317" r:id="rId31"/>
    <p:sldId id="318" r:id="rId32"/>
    <p:sldId id="321" r:id="rId33"/>
    <p:sldId id="323" r:id="rId34"/>
    <p:sldId id="326" r:id="rId35"/>
    <p:sldId id="333" r:id="rId36"/>
    <p:sldId id="332" r:id="rId37"/>
    <p:sldId id="311" r:id="rId38"/>
    <p:sldId id="329" r:id="rId39"/>
    <p:sldId id="314" r:id="rId40"/>
    <p:sldId id="343" r:id="rId41"/>
    <p:sldId id="330" r:id="rId42"/>
    <p:sldId id="327" r:id="rId43"/>
    <p:sldId id="340" r:id="rId44"/>
    <p:sldId id="345" r:id="rId45"/>
    <p:sldId id="341" r:id="rId46"/>
    <p:sldId id="346" r:id="rId47"/>
    <p:sldId id="342" r:id="rId48"/>
    <p:sldId id="335" r:id="rId49"/>
    <p:sldId id="334" r:id="rId50"/>
    <p:sldId id="336" r:id="rId51"/>
    <p:sldId id="337" r:id="rId52"/>
    <p:sldId id="339" r:id="rId53"/>
    <p:sldId id="338" r:id="rId54"/>
    <p:sldId id="301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CD4436A-24D7-4BB7-93A6-DA99264E44C8}">
          <p14:sldIdLst>
            <p14:sldId id="256"/>
            <p14:sldId id="313"/>
          </p14:sldIdLst>
        </p14:section>
        <p14:section name="조원 소개" id="{745BA84C-D9D8-4975-B8E5-88DA4AA335FC}">
          <p14:sldIdLst>
            <p14:sldId id="293"/>
            <p14:sldId id="257"/>
            <p14:sldId id="312"/>
          </p14:sldIdLst>
        </p14:section>
        <p14:section name="스마트 우편함" id="{92C8D0B8-F32F-4BC1-8C85-69C8D276DD06}">
          <p14:sldIdLst>
            <p14:sldId id="294"/>
            <p14:sldId id="275"/>
            <p14:sldId id="276"/>
            <p14:sldId id="279"/>
            <p14:sldId id="267"/>
          </p14:sldIdLst>
        </p14:section>
        <p14:section name="세분화" id="{E4F7B2FF-69EB-4EB3-BAC7-2D5DB588FB55}">
          <p14:sldIdLst>
            <p14:sldId id="295"/>
            <p14:sldId id="299"/>
          </p14:sldIdLst>
        </p14:section>
        <p14:section name="센서 조사" id="{56101226-25A3-4802-9224-7FA96FA1F3AD}">
          <p14:sldIdLst>
            <p14:sldId id="305"/>
            <p14:sldId id="296"/>
            <p14:sldId id="302"/>
          </p14:sldIdLst>
        </p14:section>
        <p14:section name="센서 실험" id="{4A38DFAB-2CB1-41AC-99D6-21D66B70B4EA}">
          <p14:sldIdLst>
            <p14:sldId id="297"/>
            <p14:sldId id="272"/>
            <p14:sldId id="284"/>
            <p14:sldId id="283"/>
            <p14:sldId id="290"/>
            <p14:sldId id="273"/>
            <p14:sldId id="281"/>
            <p14:sldId id="282"/>
            <p14:sldId id="288"/>
          </p14:sldIdLst>
        </p14:section>
        <p14:section name="실험 결과" id="{4330FFE5-D894-4347-A44B-6D116E716E7A}">
          <p14:sldIdLst>
            <p14:sldId id="298"/>
            <p14:sldId id="303"/>
          </p14:sldIdLst>
        </p14:section>
        <p14:section name="통신 조사" id="{812BE194-0225-4698-A873-FF369DA4F8BC}">
          <p14:sldIdLst>
            <p14:sldId id="306"/>
            <p14:sldId id="315"/>
            <p14:sldId id="344"/>
          </p14:sldIdLst>
        </p14:section>
        <p14:section name="통신 실험" id="{00D85416-CBD5-44FE-AE39-B1865AC4B589}">
          <p14:sldIdLst>
            <p14:sldId id="317"/>
            <p14:sldId id="318"/>
            <p14:sldId id="321"/>
            <p14:sldId id="323"/>
            <p14:sldId id="326"/>
          </p14:sldIdLst>
        </p14:section>
        <p14:section name="통신 결과" id="{DB53BD5D-2CAC-4770-B4F1-2A9620274CDB}">
          <p14:sldIdLst>
            <p14:sldId id="333"/>
            <p14:sldId id="332"/>
          </p14:sldIdLst>
        </p14:section>
        <p14:section name="완성" id="{74B46F9A-8838-4D6D-A1EE-38CA177195B8}">
          <p14:sldIdLst>
            <p14:sldId id="311"/>
            <p14:sldId id="329"/>
            <p14:sldId id="314"/>
            <p14:sldId id="343"/>
          </p14:sldIdLst>
        </p14:section>
        <p14:section name="코드 설명" id="{DFE303CC-D75C-4279-924C-D62EC173EA03}">
          <p14:sldIdLst>
            <p14:sldId id="330"/>
            <p14:sldId id="327"/>
            <p14:sldId id="340"/>
            <p14:sldId id="345"/>
            <p14:sldId id="341"/>
            <p14:sldId id="346"/>
            <p14:sldId id="342"/>
          </p14:sldIdLst>
        </p14:section>
        <p14:section name="장점 &amp; 해결" id="{DC331C53-04FE-4AAB-9C62-82383E9E9A0B}">
          <p14:sldIdLst>
            <p14:sldId id="335"/>
            <p14:sldId id="334"/>
            <p14:sldId id="336"/>
            <p14:sldId id="337"/>
            <p14:sldId id="339"/>
            <p14:sldId id="338"/>
          </p14:sldIdLst>
        </p14:section>
        <p14:section name="마지막" id="{A6344FC7-B6F5-4F6F-B012-B37402855FBA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87" y="67"/>
      </p:cViewPr>
      <p:guideLst>
        <p:guide orient="horz" pos="2184"/>
        <p:guide pos="386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09T00:44:19.70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E821D5-7586-4E20-A028-4569115F7802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</dgm:pt>
    <dgm:pt modelId="{C1D9B4B5-EEAE-415B-8086-46DE508058E1}">
      <dgm:prSet phldrT="[텍스트]"/>
      <dgm:spPr/>
      <dgm:t>
        <a:bodyPr/>
        <a:lstStyle/>
        <a:p>
          <a:pPr latinLnBrk="1"/>
          <a:r>
            <a:rPr lang="ko-KR" altLang="en-US" b="1" dirty="0"/>
            <a:t>우편 확인</a:t>
          </a:r>
        </a:p>
      </dgm:t>
    </dgm:pt>
    <dgm:pt modelId="{B4DCE68E-7CE6-4631-A05E-071A82F5C927}" type="parTrans" cxnId="{F4AB5D3D-CE9B-49AF-AB5D-E5BFCFA9BF88}">
      <dgm:prSet/>
      <dgm:spPr/>
      <dgm:t>
        <a:bodyPr/>
        <a:lstStyle/>
        <a:p>
          <a:pPr latinLnBrk="1"/>
          <a:endParaRPr lang="ko-KR" altLang="en-US"/>
        </a:p>
      </dgm:t>
    </dgm:pt>
    <dgm:pt modelId="{9FA6F83B-A983-4324-9D49-FB6565B15D2D}" type="sibTrans" cxnId="{F4AB5D3D-CE9B-49AF-AB5D-E5BFCFA9BF88}">
      <dgm:prSet/>
      <dgm:spPr/>
      <dgm:t>
        <a:bodyPr/>
        <a:lstStyle/>
        <a:p>
          <a:pPr latinLnBrk="1"/>
          <a:endParaRPr lang="ko-KR" altLang="en-US" b="1"/>
        </a:p>
      </dgm:t>
    </dgm:pt>
    <dgm:pt modelId="{205F31FE-49BD-4DD7-80D8-BD424F523F99}">
      <dgm:prSet phldrT="[텍스트]"/>
      <dgm:spPr/>
      <dgm:t>
        <a:bodyPr/>
        <a:lstStyle/>
        <a:p>
          <a:pPr latinLnBrk="1"/>
          <a:r>
            <a:rPr lang="ko-KR" altLang="en-US" b="1" dirty="0"/>
            <a:t>알림</a:t>
          </a:r>
        </a:p>
      </dgm:t>
    </dgm:pt>
    <dgm:pt modelId="{094FEA05-5A6D-413C-B81E-3CD8E6AF6391}" type="parTrans" cxnId="{E7A6DDCF-6A05-44E9-9667-6533D24BB62B}">
      <dgm:prSet/>
      <dgm:spPr/>
      <dgm:t>
        <a:bodyPr/>
        <a:lstStyle/>
        <a:p>
          <a:pPr latinLnBrk="1"/>
          <a:endParaRPr lang="ko-KR" altLang="en-US"/>
        </a:p>
      </dgm:t>
    </dgm:pt>
    <dgm:pt modelId="{8B3598F4-6A12-42DD-93AF-2C6CF14E2096}" type="sibTrans" cxnId="{E7A6DDCF-6A05-44E9-9667-6533D24BB62B}">
      <dgm:prSet/>
      <dgm:spPr/>
      <dgm:t>
        <a:bodyPr/>
        <a:lstStyle/>
        <a:p>
          <a:pPr latinLnBrk="1"/>
          <a:endParaRPr lang="ko-KR" altLang="en-US" b="1"/>
        </a:p>
      </dgm:t>
    </dgm:pt>
    <dgm:pt modelId="{F3C7F25B-9C5C-4A32-9555-1A2BFCFF6408}">
      <dgm:prSet phldrT="[텍스트]"/>
      <dgm:spPr/>
      <dgm:t>
        <a:bodyPr/>
        <a:lstStyle/>
        <a:p>
          <a:pPr latinLnBrk="1"/>
          <a:r>
            <a:rPr lang="ko-KR" altLang="en-US" b="1" dirty="0"/>
            <a:t>스마트 우편함</a:t>
          </a:r>
        </a:p>
      </dgm:t>
    </dgm:pt>
    <dgm:pt modelId="{50F66F54-3914-47E0-90C9-5E7CA8AF3373}" type="sibTrans" cxnId="{356C0CD1-4B15-4E09-9D38-700354C94571}">
      <dgm:prSet/>
      <dgm:spPr/>
      <dgm:t>
        <a:bodyPr/>
        <a:lstStyle/>
        <a:p>
          <a:pPr latinLnBrk="1"/>
          <a:endParaRPr lang="ko-KR" altLang="en-US"/>
        </a:p>
      </dgm:t>
    </dgm:pt>
    <dgm:pt modelId="{A3B41235-1383-4875-96C0-F50FAB37F9D4}" type="parTrans" cxnId="{356C0CD1-4B15-4E09-9D38-700354C94571}">
      <dgm:prSet/>
      <dgm:spPr/>
      <dgm:t>
        <a:bodyPr/>
        <a:lstStyle/>
        <a:p>
          <a:pPr latinLnBrk="1"/>
          <a:endParaRPr lang="ko-KR" altLang="en-US"/>
        </a:p>
      </dgm:t>
    </dgm:pt>
    <dgm:pt modelId="{8222CC05-5CF9-484A-9F79-F7BA6CE3F632}" type="pres">
      <dgm:prSet presAssocID="{D9E821D5-7586-4E20-A028-4569115F7802}" presName="linearFlow" presStyleCnt="0">
        <dgm:presLayoutVars>
          <dgm:dir/>
          <dgm:resizeHandles val="exact"/>
        </dgm:presLayoutVars>
      </dgm:prSet>
      <dgm:spPr/>
    </dgm:pt>
    <dgm:pt modelId="{9819C966-DAE2-429B-8BE5-42DD45834E33}" type="pres">
      <dgm:prSet presAssocID="{C1D9B4B5-EEAE-415B-8086-46DE508058E1}" presName="node" presStyleLbl="node1" presStyleIdx="0" presStyleCnt="3">
        <dgm:presLayoutVars>
          <dgm:bulletEnabled val="1"/>
        </dgm:presLayoutVars>
      </dgm:prSet>
      <dgm:spPr/>
    </dgm:pt>
    <dgm:pt modelId="{56E902A8-C540-465C-8EAB-C8AF1278660A}" type="pres">
      <dgm:prSet presAssocID="{9FA6F83B-A983-4324-9D49-FB6565B15D2D}" presName="spacerL" presStyleCnt="0"/>
      <dgm:spPr/>
    </dgm:pt>
    <dgm:pt modelId="{DA3884DD-CD04-449A-9596-D1F0B63BF0FD}" type="pres">
      <dgm:prSet presAssocID="{9FA6F83B-A983-4324-9D49-FB6565B15D2D}" presName="sibTrans" presStyleLbl="sibTrans2D1" presStyleIdx="0" presStyleCnt="2"/>
      <dgm:spPr/>
    </dgm:pt>
    <dgm:pt modelId="{39DBCBB9-4CBA-4FE8-B60B-1C1CD4AA8C6F}" type="pres">
      <dgm:prSet presAssocID="{9FA6F83B-A983-4324-9D49-FB6565B15D2D}" presName="spacerR" presStyleCnt="0"/>
      <dgm:spPr/>
    </dgm:pt>
    <dgm:pt modelId="{6295E195-4565-442E-AB4D-10EE4C566851}" type="pres">
      <dgm:prSet presAssocID="{205F31FE-49BD-4DD7-80D8-BD424F523F99}" presName="node" presStyleLbl="node1" presStyleIdx="1" presStyleCnt="3">
        <dgm:presLayoutVars>
          <dgm:bulletEnabled val="1"/>
        </dgm:presLayoutVars>
      </dgm:prSet>
      <dgm:spPr/>
    </dgm:pt>
    <dgm:pt modelId="{7146A956-65AE-4FB8-B3AD-B982AD5A257C}" type="pres">
      <dgm:prSet presAssocID="{8B3598F4-6A12-42DD-93AF-2C6CF14E2096}" presName="spacerL" presStyleCnt="0"/>
      <dgm:spPr/>
    </dgm:pt>
    <dgm:pt modelId="{A3203439-2DD5-443A-B80D-4262816FADF4}" type="pres">
      <dgm:prSet presAssocID="{8B3598F4-6A12-42DD-93AF-2C6CF14E2096}" presName="sibTrans" presStyleLbl="sibTrans2D1" presStyleIdx="1" presStyleCnt="2"/>
      <dgm:spPr/>
    </dgm:pt>
    <dgm:pt modelId="{CF7F1C0D-4F5F-4A58-B538-DA435409A026}" type="pres">
      <dgm:prSet presAssocID="{8B3598F4-6A12-42DD-93AF-2C6CF14E2096}" presName="spacerR" presStyleCnt="0"/>
      <dgm:spPr/>
    </dgm:pt>
    <dgm:pt modelId="{14B8A47C-5885-4F10-BA14-99D54B1D3184}" type="pres">
      <dgm:prSet presAssocID="{F3C7F25B-9C5C-4A32-9555-1A2BFCFF6408}" presName="node" presStyleLbl="node1" presStyleIdx="2" presStyleCnt="3">
        <dgm:presLayoutVars>
          <dgm:bulletEnabled val="1"/>
        </dgm:presLayoutVars>
      </dgm:prSet>
      <dgm:spPr/>
    </dgm:pt>
  </dgm:ptLst>
  <dgm:cxnLst>
    <dgm:cxn modelId="{764C503B-87D9-425C-A34F-CAD077BD7705}" type="presOf" srcId="{C1D9B4B5-EEAE-415B-8086-46DE508058E1}" destId="{9819C966-DAE2-429B-8BE5-42DD45834E33}" srcOrd="0" destOrd="0" presId="urn:microsoft.com/office/officeart/2005/8/layout/equation1"/>
    <dgm:cxn modelId="{F4AB5D3D-CE9B-49AF-AB5D-E5BFCFA9BF88}" srcId="{D9E821D5-7586-4E20-A028-4569115F7802}" destId="{C1D9B4B5-EEAE-415B-8086-46DE508058E1}" srcOrd="0" destOrd="0" parTransId="{B4DCE68E-7CE6-4631-A05E-071A82F5C927}" sibTransId="{9FA6F83B-A983-4324-9D49-FB6565B15D2D}"/>
    <dgm:cxn modelId="{5C201E6F-89E4-493B-AA69-30AB24F0F585}" type="presOf" srcId="{9FA6F83B-A983-4324-9D49-FB6565B15D2D}" destId="{DA3884DD-CD04-449A-9596-D1F0B63BF0FD}" srcOrd="0" destOrd="0" presId="urn:microsoft.com/office/officeart/2005/8/layout/equation1"/>
    <dgm:cxn modelId="{A42C2076-A8CD-467D-8D09-C2902E0282E6}" type="presOf" srcId="{8B3598F4-6A12-42DD-93AF-2C6CF14E2096}" destId="{A3203439-2DD5-443A-B80D-4262816FADF4}" srcOrd="0" destOrd="0" presId="urn:microsoft.com/office/officeart/2005/8/layout/equation1"/>
    <dgm:cxn modelId="{5768B495-AD14-4F60-8130-CB609B286DE7}" type="presOf" srcId="{205F31FE-49BD-4DD7-80D8-BD424F523F99}" destId="{6295E195-4565-442E-AB4D-10EE4C566851}" srcOrd="0" destOrd="0" presId="urn:microsoft.com/office/officeart/2005/8/layout/equation1"/>
    <dgm:cxn modelId="{E7A6DDCF-6A05-44E9-9667-6533D24BB62B}" srcId="{D9E821D5-7586-4E20-A028-4569115F7802}" destId="{205F31FE-49BD-4DD7-80D8-BD424F523F99}" srcOrd="1" destOrd="0" parTransId="{094FEA05-5A6D-413C-B81E-3CD8E6AF6391}" sibTransId="{8B3598F4-6A12-42DD-93AF-2C6CF14E2096}"/>
    <dgm:cxn modelId="{356C0CD1-4B15-4E09-9D38-700354C94571}" srcId="{D9E821D5-7586-4E20-A028-4569115F7802}" destId="{F3C7F25B-9C5C-4A32-9555-1A2BFCFF6408}" srcOrd="2" destOrd="0" parTransId="{A3B41235-1383-4875-96C0-F50FAB37F9D4}" sibTransId="{50F66F54-3914-47E0-90C9-5E7CA8AF3373}"/>
    <dgm:cxn modelId="{1C5E2AD1-AD61-42E4-98AA-3F59FA11A8EC}" type="presOf" srcId="{F3C7F25B-9C5C-4A32-9555-1A2BFCFF6408}" destId="{14B8A47C-5885-4F10-BA14-99D54B1D3184}" srcOrd="0" destOrd="0" presId="urn:microsoft.com/office/officeart/2005/8/layout/equation1"/>
    <dgm:cxn modelId="{DD2CCFEE-714B-416C-8AF9-E28E62EC674A}" type="presOf" srcId="{D9E821D5-7586-4E20-A028-4569115F7802}" destId="{8222CC05-5CF9-484A-9F79-F7BA6CE3F632}" srcOrd="0" destOrd="0" presId="urn:microsoft.com/office/officeart/2005/8/layout/equation1"/>
    <dgm:cxn modelId="{0E4AFD6A-70A4-4654-9685-DFB119EEAF5E}" type="presParOf" srcId="{8222CC05-5CF9-484A-9F79-F7BA6CE3F632}" destId="{9819C966-DAE2-429B-8BE5-42DD45834E33}" srcOrd="0" destOrd="0" presId="urn:microsoft.com/office/officeart/2005/8/layout/equation1"/>
    <dgm:cxn modelId="{892E0D80-A354-438A-BA7A-1B49359F0201}" type="presParOf" srcId="{8222CC05-5CF9-484A-9F79-F7BA6CE3F632}" destId="{56E902A8-C540-465C-8EAB-C8AF1278660A}" srcOrd="1" destOrd="0" presId="urn:microsoft.com/office/officeart/2005/8/layout/equation1"/>
    <dgm:cxn modelId="{E10396FF-DDB6-4154-BA74-53052880D02F}" type="presParOf" srcId="{8222CC05-5CF9-484A-9F79-F7BA6CE3F632}" destId="{DA3884DD-CD04-449A-9596-D1F0B63BF0FD}" srcOrd="2" destOrd="0" presId="urn:microsoft.com/office/officeart/2005/8/layout/equation1"/>
    <dgm:cxn modelId="{4D973858-9A8E-41E9-BAC9-2ABA6E50A124}" type="presParOf" srcId="{8222CC05-5CF9-484A-9F79-F7BA6CE3F632}" destId="{39DBCBB9-4CBA-4FE8-B60B-1C1CD4AA8C6F}" srcOrd="3" destOrd="0" presId="urn:microsoft.com/office/officeart/2005/8/layout/equation1"/>
    <dgm:cxn modelId="{960E8FC1-48B0-4931-9E8B-D1F4678401AD}" type="presParOf" srcId="{8222CC05-5CF9-484A-9F79-F7BA6CE3F632}" destId="{6295E195-4565-442E-AB4D-10EE4C566851}" srcOrd="4" destOrd="0" presId="urn:microsoft.com/office/officeart/2005/8/layout/equation1"/>
    <dgm:cxn modelId="{AC39B357-D796-45B8-A6D0-5E7D35B949CF}" type="presParOf" srcId="{8222CC05-5CF9-484A-9F79-F7BA6CE3F632}" destId="{7146A956-65AE-4FB8-B3AD-B982AD5A257C}" srcOrd="5" destOrd="0" presId="urn:microsoft.com/office/officeart/2005/8/layout/equation1"/>
    <dgm:cxn modelId="{C4B7DE25-AE54-4F8A-9886-FABEB8B03CE4}" type="presParOf" srcId="{8222CC05-5CF9-484A-9F79-F7BA6CE3F632}" destId="{A3203439-2DD5-443A-B80D-4262816FADF4}" srcOrd="6" destOrd="0" presId="urn:microsoft.com/office/officeart/2005/8/layout/equation1"/>
    <dgm:cxn modelId="{72F491BF-BF79-4F21-9B73-64DC0E30E090}" type="presParOf" srcId="{8222CC05-5CF9-484A-9F79-F7BA6CE3F632}" destId="{CF7F1C0D-4F5F-4A58-B538-DA435409A026}" srcOrd="7" destOrd="0" presId="urn:microsoft.com/office/officeart/2005/8/layout/equation1"/>
    <dgm:cxn modelId="{A9D16F3B-2C3B-465D-AF0C-8209229E8504}" type="presParOf" srcId="{8222CC05-5CF9-484A-9F79-F7BA6CE3F632}" destId="{14B8A47C-5885-4F10-BA14-99D54B1D3184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9C966-DAE2-429B-8BE5-42DD45834E33}">
      <dsp:nvSpPr>
        <dsp:cNvPr id="0" name=""/>
        <dsp:cNvSpPr/>
      </dsp:nvSpPr>
      <dsp:spPr>
        <a:xfrm>
          <a:off x="1768" y="1003703"/>
          <a:ext cx="2343931" cy="234393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b="1" kern="1200" dirty="0"/>
            <a:t>우편 확인</a:t>
          </a:r>
        </a:p>
      </dsp:txBody>
      <dsp:txXfrm>
        <a:off x="345029" y="1346964"/>
        <a:ext cx="1657409" cy="1657409"/>
      </dsp:txXfrm>
    </dsp:sp>
    <dsp:sp modelId="{DA3884DD-CD04-449A-9596-D1F0B63BF0FD}">
      <dsp:nvSpPr>
        <dsp:cNvPr id="0" name=""/>
        <dsp:cNvSpPr/>
      </dsp:nvSpPr>
      <dsp:spPr>
        <a:xfrm>
          <a:off x="2536026" y="1495928"/>
          <a:ext cx="1359480" cy="1359480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b="1" kern="1200"/>
        </a:p>
      </dsp:txBody>
      <dsp:txXfrm>
        <a:off x="2716225" y="2015793"/>
        <a:ext cx="999082" cy="319750"/>
      </dsp:txXfrm>
    </dsp:sp>
    <dsp:sp modelId="{6295E195-4565-442E-AB4D-10EE4C566851}">
      <dsp:nvSpPr>
        <dsp:cNvPr id="0" name=""/>
        <dsp:cNvSpPr/>
      </dsp:nvSpPr>
      <dsp:spPr>
        <a:xfrm>
          <a:off x="4085834" y="1003703"/>
          <a:ext cx="2343931" cy="234393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b="1" kern="1200" dirty="0"/>
            <a:t>알림</a:t>
          </a:r>
        </a:p>
      </dsp:txBody>
      <dsp:txXfrm>
        <a:off x="4429095" y="1346964"/>
        <a:ext cx="1657409" cy="1657409"/>
      </dsp:txXfrm>
    </dsp:sp>
    <dsp:sp modelId="{A3203439-2DD5-443A-B80D-4262816FADF4}">
      <dsp:nvSpPr>
        <dsp:cNvPr id="0" name=""/>
        <dsp:cNvSpPr/>
      </dsp:nvSpPr>
      <dsp:spPr>
        <a:xfrm>
          <a:off x="6620092" y="1495928"/>
          <a:ext cx="1359480" cy="1359480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b="1" kern="1200"/>
        </a:p>
      </dsp:txBody>
      <dsp:txXfrm>
        <a:off x="6800291" y="1775981"/>
        <a:ext cx="999082" cy="799374"/>
      </dsp:txXfrm>
    </dsp:sp>
    <dsp:sp modelId="{14B8A47C-5885-4F10-BA14-99D54B1D3184}">
      <dsp:nvSpPr>
        <dsp:cNvPr id="0" name=""/>
        <dsp:cNvSpPr/>
      </dsp:nvSpPr>
      <dsp:spPr>
        <a:xfrm>
          <a:off x="8169900" y="1003703"/>
          <a:ext cx="2343931" cy="234393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b="1" kern="1200" dirty="0"/>
            <a:t>스마트 우편함</a:t>
          </a:r>
        </a:p>
      </dsp:txBody>
      <dsp:txXfrm>
        <a:off x="8513161" y="1346964"/>
        <a:ext cx="1657409" cy="165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98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9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17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7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14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5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4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0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5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6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2AB45-3FD8-498C-BB03-8135EB080C51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B1EFD-F363-4742-8D57-61FCA5789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twophase/220730309094" TargetMode="External"/><Relationship Id="rId2" Type="http://schemas.openxmlformats.org/officeDocument/2006/relationships/hyperlink" Target="http://makeshare.org/bbs/board.php?bo_table=arduino&amp;wr_id=29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comments" Target="../comments/comment1.xml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 최종 발표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630" y="4138366"/>
            <a:ext cx="2772740" cy="7623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469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8130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61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0247" y="3016578"/>
            <a:ext cx="3411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3. </a:t>
            </a:r>
            <a:r>
              <a:rPr lang="ko-KR" altLang="en-US" sz="6000" b="1" dirty="0"/>
              <a:t>세분화</a:t>
            </a:r>
          </a:p>
        </p:txBody>
      </p:sp>
    </p:spTree>
    <p:extLst>
      <p:ext uri="{BB962C8B-B14F-4D97-AF65-F5344CB8AC3E}">
        <p14:creationId xmlns:p14="http://schemas.microsoft.com/office/powerpoint/2010/main" val="294521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52965" y="408629"/>
            <a:ext cx="1937133" cy="1937133"/>
            <a:chOff x="1768" y="1003703"/>
            <a:chExt cx="2343931" cy="2343931"/>
          </a:xfrm>
        </p:grpSpPr>
        <p:sp>
          <p:nvSpPr>
            <p:cNvPr id="5" name="타원 4"/>
            <p:cNvSpPr/>
            <p:nvPr/>
          </p:nvSpPr>
          <p:spPr>
            <a:xfrm>
              <a:off x="1768" y="1003703"/>
              <a:ext cx="2343931" cy="2343931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타원 4"/>
            <p:cNvSpPr txBox="1"/>
            <p:nvPr/>
          </p:nvSpPr>
          <p:spPr>
            <a:xfrm>
              <a:off x="345029" y="1346964"/>
              <a:ext cx="1657409" cy="1657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kern="1200" dirty="0"/>
                <a:t>우편 확인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752965" y="2532410"/>
            <a:ext cx="1937133" cy="1937133"/>
            <a:chOff x="4085834" y="1003703"/>
            <a:chExt cx="2343931" cy="2343931"/>
          </a:xfrm>
        </p:grpSpPr>
        <p:sp>
          <p:nvSpPr>
            <p:cNvPr id="8" name="타원 7"/>
            <p:cNvSpPr/>
            <p:nvPr/>
          </p:nvSpPr>
          <p:spPr>
            <a:xfrm>
              <a:off x="4085834" y="1003703"/>
              <a:ext cx="2343931" cy="2343931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타원 4"/>
            <p:cNvSpPr txBox="1"/>
            <p:nvPr/>
          </p:nvSpPr>
          <p:spPr>
            <a:xfrm>
              <a:off x="4429095" y="1346964"/>
              <a:ext cx="1657409" cy="1657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kern="1200" dirty="0"/>
                <a:t>알림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52966" y="4753230"/>
            <a:ext cx="1937133" cy="1937133"/>
            <a:chOff x="8169900" y="1003703"/>
            <a:chExt cx="2343931" cy="2343931"/>
          </a:xfrm>
        </p:grpSpPr>
        <p:sp>
          <p:nvSpPr>
            <p:cNvPr id="11" name="타원 10"/>
            <p:cNvSpPr/>
            <p:nvPr/>
          </p:nvSpPr>
          <p:spPr>
            <a:xfrm>
              <a:off x="8169900" y="1003703"/>
              <a:ext cx="2343931" cy="2343931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타원 4"/>
            <p:cNvSpPr txBox="1"/>
            <p:nvPr/>
          </p:nvSpPr>
          <p:spPr>
            <a:xfrm>
              <a:off x="8513161" y="1346964"/>
              <a:ext cx="1657409" cy="1657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kern="1200" dirty="0"/>
                <a:t>완성</a:t>
              </a: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6052009" y="552589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센서 조사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52009" y="1568076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센서 실험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52009" y="2620273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통신 방법 조사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52009" y="3635760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통신 실험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52009" y="4897189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취합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52009" y="5911642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테스트</a:t>
            </a:r>
          </a:p>
        </p:txBody>
      </p:sp>
      <p:cxnSp>
        <p:nvCxnSpPr>
          <p:cNvPr id="23" name="꺾인 연결선 22"/>
          <p:cNvCxnSpPr>
            <a:stCxn id="5" idx="6"/>
            <a:endCxn id="13" idx="1"/>
          </p:cNvCxnSpPr>
          <p:nvPr/>
        </p:nvCxnSpPr>
        <p:spPr>
          <a:xfrm flipV="1">
            <a:off x="4690098" y="825890"/>
            <a:ext cx="1361911" cy="551306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flipV="1">
            <a:off x="4690098" y="2893574"/>
            <a:ext cx="1361911" cy="551306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flipV="1">
            <a:off x="4690097" y="5170490"/>
            <a:ext cx="1361911" cy="551306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5" idx="6"/>
            <a:endCxn id="15" idx="1"/>
          </p:cNvCxnSpPr>
          <p:nvPr/>
        </p:nvCxnSpPr>
        <p:spPr>
          <a:xfrm>
            <a:off x="4690098" y="1377196"/>
            <a:ext cx="1361911" cy="464181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/>
          <p:nvPr/>
        </p:nvCxnSpPr>
        <p:spPr>
          <a:xfrm>
            <a:off x="4690097" y="3444879"/>
            <a:ext cx="1361911" cy="464181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>
            <a:off x="4690097" y="5716825"/>
            <a:ext cx="1361911" cy="464181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5" idx="2"/>
            <a:endCxn id="8" idx="2"/>
          </p:cNvCxnSpPr>
          <p:nvPr/>
        </p:nvCxnSpPr>
        <p:spPr>
          <a:xfrm rot="10800000" flipV="1">
            <a:off x="2752965" y="1377195"/>
            <a:ext cx="12700" cy="2123781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rot="10800000" flipV="1">
            <a:off x="2765665" y="3500976"/>
            <a:ext cx="12700" cy="2123781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369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52965" y="408629"/>
            <a:ext cx="1937133" cy="1937133"/>
            <a:chOff x="1768" y="1003703"/>
            <a:chExt cx="2343931" cy="2343931"/>
          </a:xfrm>
          <a:solidFill>
            <a:schemeClr val="accent2"/>
          </a:solidFill>
        </p:grpSpPr>
        <p:sp>
          <p:nvSpPr>
            <p:cNvPr id="5" name="타원 4"/>
            <p:cNvSpPr/>
            <p:nvPr/>
          </p:nvSpPr>
          <p:spPr>
            <a:xfrm>
              <a:off x="1768" y="1003703"/>
              <a:ext cx="2343931" cy="2343931"/>
            </a:xfrm>
            <a:prstGeom prst="ellipse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타원 4"/>
            <p:cNvSpPr txBox="1"/>
            <p:nvPr/>
          </p:nvSpPr>
          <p:spPr>
            <a:xfrm>
              <a:off x="345029" y="1346964"/>
              <a:ext cx="1657409" cy="16574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kern="1200" dirty="0"/>
                <a:t>우편 확인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752965" y="2532410"/>
            <a:ext cx="1937133" cy="1937133"/>
            <a:chOff x="4085834" y="1003703"/>
            <a:chExt cx="2343931" cy="2343931"/>
          </a:xfrm>
        </p:grpSpPr>
        <p:sp>
          <p:nvSpPr>
            <p:cNvPr id="8" name="타원 7"/>
            <p:cNvSpPr/>
            <p:nvPr/>
          </p:nvSpPr>
          <p:spPr>
            <a:xfrm>
              <a:off x="4085834" y="1003703"/>
              <a:ext cx="2343931" cy="2343931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타원 4"/>
            <p:cNvSpPr txBox="1"/>
            <p:nvPr/>
          </p:nvSpPr>
          <p:spPr>
            <a:xfrm>
              <a:off x="4429095" y="1346964"/>
              <a:ext cx="1657409" cy="1657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kern="1200" dirty="0"/>
                <a:t>알림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52966" y="4753230"/>
            <a:ext cx="1937133" cy="1937133"/>
            <a:chOff x="8169900" y="1003703"/>
            <a:chExt cx="2343931" cy="2343931"/>
          </a:xfrm>
        </p:grpSpPr>
        <p:sp>
          <p:nvSpPr>
            <p:cNvPr id="11" name="타원 10"/>
            <p:cNvSpPr/>
            <p:nvPr/>
          </p:nvSpPr>
          <p:spPr>
            <a:xfrm>
              <a:off x="8169900" y="1003703"/>
              <a:ext cx="2343931" cy="2343931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타원 4"/>
            <p:cNvSpPr txBox="1"/>
            <p:nvPr/>
          </p:nvSpPr>
          <p:spPr>
            <a:xfrm>
              <a:off x="8513161" y="1346964"/>
              <a:ext cx="1657409" cy="1657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kern="1200" dirty="0"/>
                <a:t>완성</a:t>
              </a: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6052009" y="552589"/>
            <a:ext cx="2658358" cy="5466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센서 조사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52009" y="1568076"/>
            <a:ext cx="2658358" cy="5466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센서 실험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52009" y="2620273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통신 방법 조사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52009" y="3635760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통신 실험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52009" y="4897189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취합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52009" y="5911642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테스트</a:t>
            </a:r>
          </a:p>
        </p:txBody>
      </p:sp>
      <p:cxnSp>
        <p:nvCxnSpPr>
          <p:cNvPr id="23" name="꺾인 연결선 22"/>
          <p:cNvCxnSpPr>
            <a:stCxn id="5" idx="6"/>
            <a:endCxn id="13" idx="1"/>
          </p:cNvCxnSpPr>
          <p:nvPr/>
        </p:nvCxnSpPr>
        <p:spPr>
          <a:xfrm flipV="1">
            <a:off x="4690098" y="825890"/>
            <a:ext cx="1361911" cy="551306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flipV="1">
            <a:off x="4690098" y="2893574"/>
            <a:ext cx="1361911" cy="551306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flipV="1">
            <a:off x="4690097" y="5170490"/>
            <a:ext cx="1361911" cy="551306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5" idx="6"/>
            <a:endCxn id="15" idx="1"/>
          </p:cNvCxnSpPr>
          <p:nvPr/>
        </p:nvCxnSpPr>
        <p:spPr>
          <a:xfrm>
            <a:off x="4690098" y="1377196"/>
            <a:ext cx="1361911" cy="464181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/>
          <p:nvPr/>
        </p:nvCxnSpPr>
        <p:spPr>
          <a:xfrm>
            <a:off x="4690097" y="3444879"/>
            <a:ext cx="1361911" cy="464181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>
            <a:off x="4690097" y="5716825"/>
            <a:ext cx="1361911" cy="464181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5" idx="2"/>
            <a:endCxn id="8" idx="2"/>
          </p:cNvCxnSpPr>
          <p:nvPr/>
        </p:nvCxnSpPr>
        <p:spPr>
          <a:xfrm rot="10800000" flipV="1">
            <a:off x="2752965" y="1377195"/>
            <a:ext cx="12700" cy="2123781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rot="10800000" flipV="1">
            <a:off x="2765665" y="3500976"/>
            <a:ext cx="12700" cy="2123781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23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7257" y="3016578"/>
            <a:ext cx="4897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4.1 </a:t>
            </a:r>
            <a:r>
              <a:rPr lang="ko-KR" altLang="en-US" sz="6000" b="1" dirty="0"/>
              <a:t>센서 조사</a:t>
            </a:r>
          </a:p>
        </p:txBody>
      </p:sp>
    </p:spTree>
    <p:extLst>
      <p:ext uri="{BB962C8B-B14F-4D97-AF65-F5344CB8AC3E}">
        <p14:creationId xmlns:p14="http://schemas.microsoft.com/office/powerpoint/2010/main" val="2891842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737" y="1604066"/>
            <a:ext cx="3573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PIR</a:t>
            </a:r>
          </a:p>
          <a:p>
            <a:pPr algn="ctr"/>
            <a:r>
              <a:rPr lang="en-US" altLang="ko-KR" sz="3200" b="1" dirty="0"/>
              <a:t>(</a:t>
            </a:r>
            <a:r>
              <a:rPr lang="ko-KR" altLang="en-US" sz="3200" b="1" dirty="0"/>
              <a:t>적외선 모션 센서</a:t>
            </a:r>
            <a:r>
              <a:rPr lang="en-US" altLang="ko-KR" sz="3200" b="1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02034" y="1850287"/>
            <a:ext cx="335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초음파 거리 센서</a:t>
            </a:r>
            <a:endParaRPr lang="en-US" altLang="ko-KR" sz="3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7129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28" t="30873" r="26816" b="31706"/>
          <a:stretch/>
        </p:blipFill>
        <p:spPr>
          <a:xfrm>
            <a:off x="2179946" y="3246364"/>
            <a:ext cx="2341452" cy="18820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6623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31810" r="14200" b="32508"/>
          <a:stretch/>
        </p:blipFill>
        <p:spPr>
          <a:xfrm>
            <a:off x="6544970" y="3189569"/>
            <a:ext cx="4070714" cy="19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7256" y="3016578"/>
            <a:ext cx="4897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4.2 </a:t>
            </a:r>
            <a:r>
              <a:rPr lang="ko-KR" altLang="en-US" sz="6000" b="1" dirty="0"/>
              <a:t>센서 실험</a:t>
            </a:r>
          </a:p>
        </p:txBody>
      </p:sp>
    </p:spTree>
    <p:extLst>
      <p:ext uri="{BB962C8B-B14F-4D97-AF65-F5344CB8AC3E}">
        <p14:creationId xmlns:p14="http://schemas.microsoft.com/office/powerpoint/2010/main" val="2174313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58229" y="1462664"/>
            <a:ext cx="455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PIR</a:t>
            </a:r>
          </a:p>
          <a:p>
            <a:pPr algn="ctr"/>
            <a:r>
              <a:rPr lang="en-US" altLang="ko-KR" sz="4000" b="1" dirty="0"/>
              <a:t>(</a:t>
            </a:r>
            <a:r>
              <a:rPr lang="ko-KR" altLang="en-US" sz="4000" b="1" dirty="0"/>
              <a:t>적외선 모션 센서</a:t>
            </a:r>
            <a:r>
              <a:rPr lang="en-US" altLang="ko-KR" sz="4000" b="1" dirty="0"/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7129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28" t="30873" r="26816" b="31706"/>
          <a:stretch/>
        </p:blipFill>
        <p:spPr>
          <a:xfrm>
            <a:off x="4963373" y="3104962"/>
            <a:ext cx="2341452" cy="1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2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65306" y="1595940"/>
            <a:ext cx="3634509" cy="4505057"/>
            <a:chOff x="4589038" y="1442594"/>
            <a:chExt cx="3072612" cy="3333869"/>
          </a:xfrm>
        </p:grpSpPr>
        <p:cxnSp>
          <p:nvCxnSpPr>
            <p:cNvPr id="3" name="직선 연결선 2"/>
            <p:cNvCxnSpPr/>
            <p:nvPr/>
          </p:nvCxnSpPr>
          <p:spPr>
            <a:xfrm flipV="1">
              <a:off x="4589039" y="1442594"/>
              <a:ext cx="3072611" cy="1135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 flipV="1">
              <a:off x="4589039" y="4765104"/>
              <a:ext cx="3072611" cy="1135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7661650" y="1453953"/>
              <a:ext cx="0" cy="3311151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4589038" y="2379712"/>
              <a:ext cx="0" cy="238539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flipH="1">
              <a:off x="4589038" y="1453953"/>
              <a:ext cx="10888" cy="374847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1" t="27158" r="22794" b="23135"/>
          <a:stretch/>
        </p:blipFill>
        <p:spPr>
          <a:xfrm rot="15817526">
            <a:off x="6562857" y="4587518"/>
            <a:ext cx="1573033" cy="140719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265306" y="2117820"/>
            <a:ext cx="130629" cy="7444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47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65306" y="1595940"/>
            <a:ext cx="3634509" cy="4505057"/>
            <a:chOff x="4265306" y="1595940"/>
            <a:chExt cx="3634509" cy="4505057"/>
          </a:xfrm>
        </p:grpSpPr>
        <p:grpSp>
          <p:nvGrpSpPr>
            <p:cNvPr id="3" name="그룹 2"/>
            <p:cNvGrpSpPr/>
            <p:nvPr/>
          </p:nvGrpSpPr>
          <p:grpSpPr>
            <a:xfrm>
              <a:off x="4265306" y="1595940"/>
              <a:ext cx="3634509" cy="4505057"/>
              <a:chOff x="4589038" y="1442594"/>
              <a:chExt cx="3072612" cy="3333869"/>
            </a:xfrm>
          </p:grpSpPr>
          <p:cxnSp>
            <p:nvCxnSpPr>
              <p:cNvPr id="5" name="직선 연결선 4"/>
              <p:cNvCxnSpPr/>
              <p:nvPr/>
            </p:nvCxnSpPr>
            <p:spPr>
              <a:xfrm flipV="1">
                <a:off x="4589039" y="1442594"/>
                <a:ext cx="3072611" cy="11359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 flipV="1">
                <a:off x="4589039" y="4765104"/>
                <a:ext cx="3072611" cy="11359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7661650" y="1453953"/>
                <a:ext cx="0" cy="3311151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4589038" y="2379712"/>
                <a:ext cx="0" cy="2385392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 flipH="1">
                <a:off x="4589038" y="1453953"/>
                <a:ext cx="10888" cy="374847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" name="직선 연결선 3"/>
            <p:cNvCxnSpPr/>
            <p:nvPr/>
          </p:nvCxnSpPr>
          <p:spPr>
            <a:xfrm>
              <a:off x="4278185" y="2117820"/>
              <a:ext cx="583470" cy="64241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1" t="27158" r="22794" b="23135"/>
          <a:stretch/>
        </p:blipFill>
        <p:spPr>
          <a:xfrm rot="15817526">
            <a:off x="6562857" y="4587518"/>
            <a:ext cx="1573033" cy="140719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4089242" y="1959429"/>
            <a:ext cx="1226773" cy="388478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99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0846" y="1388847"/>
            <a:ext cx="76703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조원 소개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스마트 우편함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세분화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우편확인 </a:t>
            </a:r>
            <a:r>
              <a:rPr lang="en-US" altLang="ko-KR" dirty="0"/>
              <a:t>(</a:t>
            </a:r>
            <a:r>
              <a:rPr lang="ko-KR" altLang="en-US" dirty="0"/>
              <a:t>센서 조사</a:t>
            </a:r>
            <a:r>
              <a:rPr lang="en-US" altLang="ko-KR" dirty="0"/>
              <a:t>, </a:t>
            </a:r>
            <a:r>
              <a:rPr lang="ko-KR" altLang="en-US" dirty="0"/>
              <a:t>실험</a:t>
            </a:r>
            <a:r>
              <a:rPr lang="en-US" altLang="ko-KR" dirty="0"/>
              <a:t>,</a:t>
            </a:r>
            <a:r>
              <a:rPr lang="ko-KR" altLang="en-US" dirty="0"/>
              <a:t> 결과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알림 </a:t>
            </a:r>
            <a:r>
              <a:rPr lang="en-US" altLang="ko-KR" dirty="0"/>
              <a:t>(</a:t>
            </a:r>
            <a:r>
              <a:rPr lang="ko-KR" altLang="en-US" dirty="0"/>
              <a:t>통신 방법 조사</a:t>
            </a:r>
            <a:r>
              <a:rPr lang="en-US" altLang="ko-KR" dirty="0"/>
              <a:t>, </a:t>
            </a:r>
            <a:r>
              <a:rPr lang="ko-KR" altLang="en-US" dirty="0"/>
              <a:t>실험</a:t>
            </a:r>
            <a:r>
              <a:rPr lang="en-US" altLang="ko-KR" dirty="0"/>
              <a:t>, 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완료 </a:t>
            </a:r>
            <a:r>
              <a:rPr lang="en-US" altLang="ko-KR" dirty="0"/>
              <a:t>(</a:t>
            </a:r>
            <a:r>
              <a:rPr lang="ko-KR" altLang="en-US" dirty="0"/>
              <a:t>취합</a:t>
            </a:r>
            <a:r>
              <a:rPr lang="en-US" altLang="ko-KR" dirty="0"/>
              <a:t>, </a:t>
            </a:r>
            <a:r>
              <a:rPr lang="ko-KR" altLang="en-US" dirty="0"/>
              <a:t>테스팅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코드 설명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조 장점 </a:t>
            </a:r>
            <a:r>
              <a:rPr lang="en-US" altLang="ko-KR" dirty="0"/>
              <a:t>&amp; </a:t>
            </a:r>
            <a:r>
              <a:rPr lang="ko-KR" altLang="en-US"/>
              <a:t>문제 해결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72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\Users\현정\AppData\Local\Microsoft\Windows\INetCache\Content.Word\KakaoTalk_Video_20170509_1321_22_815.mp4_000002596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54"/>
          <a:stretch/>
        </p:blipFill>
        <p:spPr bwMode="auto">
          <a:xfrm>
            <a:off x="450718" y="1317611"/>
            <a:ext cx="5323195" cy="487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C:\Users\현정\AppData\Local\Microsoft\Windows\INetCache\Content.Word\KakaoTalk_Video_20170509_1321_22_815.mp4_000005697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47"/>
          <a:stretch/>
        </p:blipFill>
        <p:spPr bwMode="auto">
          <a:xfrm>
            <a:off x="6391486" y="1320757"/>
            <a:ext cx="5428425" cy="487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274" y="4432961"/>
            <a:ext cx="4037814" cy="2938916"/>
          </a:xfrm>
          <a:prstGeom prst="flowChartConnector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25211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98875" y="1745468"/>
            <a:ext cx="5072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/>
              <a:t>초음파 거리 </a:t>
            </a:r>
            <a:r>
              <a:rPr lang="ko-KR" altLang="en-US" sz="4800" b="1" dirty="0"/>
              <a:t>센서</a:t>
            </a:r>
            <a:endParaRPr lang="en-US" altLang="ko-KR" sz="4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6623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31810" r="14200" b="32508"/>
          <a:stretch/>
        </p:blipFill>
        <p:spPr>
          <a:xfrm>
            <a:off x="3999733" y="3151862"/>
            <a:ext cx="4070714" cy="19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87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265306" y="1595940"/>
            <a:ext cx="3634509" cy="4505057"/>
            <a:chOff x="4589038" y="1442594"/>
            <a:chExt cx="3072612" cy="3333869"/>
          </a:xfrm>
        </p:grpSpPr>
        <p:cxnSp>
          <p:nvCxnSpPr>
            <p:cNvPr id="13" name="직선 연결선 12"/>
            <p:cNvCxnSpPr/>
            <p:nvPr/>
          </p:nvCxnSpPr>
          <p:spPr>
            <a:xfrm flipV="1">
              <a:off x="4589039" y="1442594"/>
              <a:ext cx="3072611" cy="1135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4589039" y="4765104"/>
              <a:ext cx="3072611" cy="1135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661650" y="1453953"/>
              <a:ext cx="0" cy="3311151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589038" y="2379712"/>
              <a:ext cx="0" cy="2385392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4589038" y="1453953"/>
              <a:ext cx="10888" cy="374847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/>
          <p:cNvCxnSpPr/>
          <p:nvPr/>
        </p:nvCxnSpPr>
        <p:spPr>
          <a:xfrm>
            <a:off x="4265306" y="2117820"/>
            <a:ext cx="130629" cy="7444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6623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31810" r="14200" b="32508"/>
          <a:stretch/>
        </p:blipFill>
        <p:spPr>
          <a:xfrm rot="5400000">
            <a:off x="6248775" y="4441977"/>
            <a:ext cx="2328597" cy="1141580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 flipH="1" flipV="1">
            <a:off x="4306759" y="5026360"/>
            <a:ext cx="2895027" cy="11359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35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265306" y="1595940"/>
            <a:ext cx="3634509" cy="4505057"/>
            <a:chOff x="4265306" y="1595940"/>
            <a:chExt cx="3634509" cy="4505057"/>
          </a:xfrm>
        </p:grpSpPr>
        <p:grpSp>
          <p:nvGrpSpPr>
            <p:cNvPr id="27" name="그룹 26"/>
            <p:cNvGrpSpPr/>
            <p:nvPr/>
          </p:nvGrpSpPr>
          <p:grpSpPr>
            <a:xfrm>
              <a:off x="4265306" y="1595940"/>
              <a:ext cx="3634509" cy="4505057"/>
              <a:chOff x="4589038" y="1442594"/>
              <a:chExt cx="3072612" cy="3333869"/>
            </a:xfrm>
          </p:grpSpPr>
          <p:cxnSp>
            <p:nvCxnSpPr>
              <p:cNvPr id="13" name="직선 연결선 12"/>
              <p:cNvCxnSpPr/>
              <p:nvPr/>
            </p:nvCxnSpPr>
            <p:spPr>
              <a:xfrm flipV="1">
                <a:off x="4589039" y="1442594"/>
                <a:ext cx="3072611" cy="11359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 flipV="1">
                <a:off x="4589039" y="4765104"/>
                <a:ext cx="3072611" cy="11359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7661650" y="1453953"/>
                <a:ext cx="0" cy="3311151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4589038" y="2379712"/>
                <a:ext cx="0" cy="2385392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H="1">
                <a:off x="4589038" y="1453953"/>
                <a:ext cx="10888" cy="374847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연결선 28"/>
            <p:cNvCxnSpPr/>
            <p:nvPr/>
          </p:nvCxnSpPr>
          <p:spPr>
            <a:xfrm>
              <a:off x="4278185" y="2117820"/>
              <a:ext cx="583470" cy="64241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" name="직선 연결선 5"/>
          <p:cNvCxnSpPr/>
          <p:nvPr/>
        </p:nvCxnSpPr>
        <p:spPr>
          <a:xfrm>
            <a:off x="4089242" y="1959429"/>
            <a:ext cx="1226773" cy="388478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6623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31810" r="14200" b="32508"/>
          <a:stretch/>
        </p:blipFill>
        <p:spPr>
          <a:xfrm rot="5400000">
            <a:off x="6248775" y="4461250"/>
            <a:ext cx="2328597" cy="114158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 flipV="1">
            <a:off x="5122912" y="5032040"/>
            <a:ext cx="2078875" cy="568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96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\Users\현정\AppData\Local\Microsoft\Windows\INetCache\Content.Word\KakaoTalk_Video_20170509_1321_19_815.mp4_000013004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70"/>
          <a:stretch/>
        </p:blipFill>
        <p:spPr bwMode="auto">
          <a:xfrm>
            <a:off x="713065" y="1535186"/>
            <a:ext cx="5075340" cy="413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C:\Users\현정\AppData\Local\Microsoft\Windows\INetCache\Content.Word\KakaoTalk_Video_20170509_1321_19_815.mp4_00000237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68"/>
          <a:stretch/>
        </p:blipFill>
        <p:spPr bwMode="auto">
          <a:xfrm>
            <a:off x="6403902" y="1535186"/>
            <a:ext cx="5214851" cy="413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552" y="4038113"/>
            <a:ext cx="4324350" cy="3609975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8485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7256" y="3016578"/>
            <a:ext cx="4897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4.3 </a:t>
            </a:r>
            <a:r>
              <a:rPr lang="ko-KR" altLang="en-US" sz="6000" b="1" dirty="0"/>
              <a:t>실험 결과</a:t>
            </a:r>
          </a:p>
        </p:txBody>
      </p:sp>
    </p:spTree>
    <p:extLst>
      <p:ext uri="{BB962C8B-B14F-4D97-AF65-F5344CB8AC3E}">
        <p14:creationId xmlns:p14="http://schemas.microsoft.com/office/powerpoint/2010/main" val="350143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737" y="1604066"/>
            <a:ext cx="3573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PIR</a:t>
            </a:r>
          </a:p>
          <a:p>
            <a:pPr algn="ctr"/>
            <a:r>
              <a:rPr lang="en-US" altLang="ko-KR" sz="3200" b="1" dirty="0"/>
              <a:t>(</a:t>
            </a:r>
            <a:r>
              <a:rPr lang="ko-KR" altLang="en-US" sz="3200" b="1" dirty="0"/>
              <a:t>적외선 모션 센서</a:t>
            </a:r>
            <a:r>
              <a:rPr lang="en-US" altLang="ko-KR" sz="3200" b="1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44970" y="1973398"/>
            <a:ext cx="4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초음파 거리 센서</a:t>
            </a:r>
            <a:endParaRPr lang="en-US" altLang="ko-KR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7129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28" t="30873" r="26816" b="31706"/>
          <a:stretch/>
        </p:blipFill>
        <p:spPr>
          <a:xfrm>
            <a:off x="2179946" y="3246364"/>
            <a:ext cx="2341452" cy="18820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6623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16" t="31810" r="14200" b="32508"/>
          <a:stretch/>
        </p:blipFill>
        <p:spPr>
          <a:xfrm>
            <a:off x="6544970" y="3189569"/>
            <a:ext cx="4070714" cy="1995642"/>
          </a:xfrm>
          <a:prstGeom prst="rect">
            <a:avLst/>
          </a:prstGeom>
        </p:spPr>
      </p:pic>
      <p:sp>
        <p:nvSpPr>
          <p:cNvPr id="6" name="&quot;없음&quot; 기호 5"/>
          <p:cNvSpPr/>
          <p:nvPr/>
        </p:nvSpPr>
        <p:spPr>
          <a:xfrm>
            <a:off x="833890" y="1311103"/>
            <a:ext cx="5033563" cy="4480004"/>
          </a:xfrm>
          <a:prstGeom prst="noSmoking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0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52965" y="408629"/>
            <a:ext cx="1937133" cy="1937133"/>
            <a:chOff x="1768" y="1003703"/>
            <a:chExt cx="2343931" cy="2343931"/>
          </a:xfrm>
          <a:solidFill>
            <a:schemeClr val="tx2"/>
          </a:solidFill>
        </p:grpSpPr>
        <p:sp>
          <p:nvSpPr>
            <p:cNvPr id="5" name="타원 4"/>
            <p:cNvSpPr/>
            <p:nvPr/>
          </p:nvSpPr>
          <p:spPr>
            <a:xfrm>
              <a:off x="1768" y="1003703"/>
              <a:ext cx="2343931" cy="2343931"/>
            </a:xfrm>
            <a:prstGeom prst="ellipse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타원 4"/>
            <p:cNvSpPr txBox="1"/>
            <p:nvPr/>
          </p:nvSpPr>
          <p:spPr>
            <a:xfrm>
              <a:off x="345029" y="1346964"/>
              <a:ext cx="1657409" cy="16574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kern="1200" dirty="0"/>
                <a:t>우편 확인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752964" y="2532409"/>
            <a:ext cx="1937133" cy="1937133"/>
            <a:chOff x="4085834" y="1003703"/>
            <a:chExt cx="2343931" cy="2343931"/>
          </a:xfrm>
          <a:solidFill>
            <a:schemeClr val="accent2"/>
          </a:solidFill>
        </p:grpSpPr>
        <p:sp>
          <p:nvSpPr>
            <p:cNvPr id="8" name="타원 7"/>
            <p:cNvSpPr/>
            <p:nvPr/>
          </p:nvSpPr>
          <p:spPr>
            <a:xfrm>
              <a:off x="4085834" y="1003703"/>
              <a:ext cx="2343931" cy="2343931"/>
            </a:xfrm>
            <a:prstGeom prst="ellipse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타원 4"/>
            <p:cNvSpPr txBox="1"/>
            <p:nvPr/>
          </p:nvSpPr>
          <p:spPr>
            <a:xfrm>
              <a:off x="4429095" y="1346964"/>
              <a:ext cx="1657409" cy="16574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kern="1200" dirty="0"/>
                <a:t>알림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52966" y="4753230"/>
            <a:ext cx="1937133" cy="1937133"/>
            <a:chOff x="8169900" y="1003703"/>
            <a:chExt cx="2343931" cy="2343931"/>
          </a:xfrm>
        </p:grpSpPr>
        <p:sp>
          <p:nvSpPr>
            <p:cNvPr id="11" name="타원 10"/>
            <p:cNvSpPr/>
            <p:nvPr/>
          </p:nvSpPr>
          <p:spPr>
            <a:xfrm>
              <a:off x="8169900" y="1003703"/>
              <a:ext cx="2343931" cy="2343931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타원 4"/>
            <p:cNvSpPr txBox="1"/>
            <p:nvPr/>
          </p:nvSpPr>
          <p:spPr>
            <a:xfrm>
              <a:off x="8513161" y="1346964"/>
              <a:ext cx="1657409" cy="1657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kern="1200" dirty="0"/>
                <a:t>완성</a:t>
              </a: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6052009" y="552589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센서 조사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52009" y="1568076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센서 실험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52009" y="2620273"/>
            <a:ext cx="2658358" cy="5466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통신 방법 조사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52009" y="3635760"/>
            <a:ext cx="2658358" cy="5466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통신 실험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52009" y="4897189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취합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52009" y="5911642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테스트</a:t>
            </a:r>
          </a:p>
        </p:txBody>
      </p:sp>
      <p:cxnSp>
        <p:nvCxnSpPr>
          <p:cNvPr id="23" name="꺾인 연결선 22"/>
          <p:cNvCxnSpPr>
            <a:stCxn id="5" idx="6"/>
            <a:endCxn id="13" idx="1"/>
          </p:cNvCxnSpPr>
          <p:nvPr/>
        </p:nvCxnSpPr>
        <p:spPr>
          <a:xfrm flipV="1">
            <a:off x="4690098" y="825890"/>
            <a:ext cx="1361911" cy="551306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flipV="1">
            <a:off x="4690098" y="2893574"/>
            <a:ext cx="1361911" cy="551306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flipV="1">
            <a:off x="4690097" y="5170490"/>
            <a:ext cx="1361911" cy="551306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5" idx="6"/>
            <a:endCxn id="15" idx="1"/>
          </p:cNvCxnSpPr>
          <p:nvPr/>
        </p:nvCxnSpPr>
        <p:spPr>
          <a:xfrm>
            <a:off x="4690098" y="1377196"/>
            <a:ext cx="1361911" cy="464181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/>
          <p:nvPr/>
        </p:nvCxnSpPr>
        <p:spPr>
          <a:xfrm>
            <a:off x="4690097" y="3444879"/>
            <a:ext cx="1361911" cy="464181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>
            <a:off x="4690097" y="5716825"/>
            <a:ext cx="1361911" cy="464181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5" idx="2"/>
            <a:endCxn id="8" idx="2"/>
          </p:cNvCxnSpPr>
          <p:nvPr/>
        </p:nvCxnSpPr>
        <p:spPr>
          <a:xfrm rot="10800000" flipV="1">
            <a:off x="2752965" y="1377195"/>
            <a:ext cx="12700" cy="2123781"/>
          </a:xfrm>
          <a:prstGeom prst="curvedConnector3">
            <a:avLst>
              <a:gd name="adj1" fmla="val 1800000"/>
            </a:avLst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rot="10800000" flipV="1">
            <a:off x="2765665" y="3500976"/>
            <a:ext cx="12700" cy="2123781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556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2363" y="3016578"/>
            <a:ext cx="6707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5.1</a:t>
            </a:r>
            <a:r>
              <a:rPr lang="ko-KR" altLang="en-US" sz="6000" b="1" dirty="0"/>
              <a:t> 통신 방법 조사</a:t>
            </a:r>
          </a:p>
        </p:txBody>
      </p:sp>
    </p:spTree>
    <p:extLst>
      <p:ext uri="{BB962C8B-B14F-4D97-AF65-F5344CB8AC3E}">
        <p14:creationId xmlns:p14="http://schemas.microsoft.com/office/powerpoint/2010/main" val="1634661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8514" y="1737389"/>
            <a:ext cx="3573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블루투스 모듈 </a:t>
            </a:r>
            <a:r>
              <a:rPr lang="en-US" altLang="ko-KR" sz="3200" b="1" dirty="0"/>
              <a:t>(hc-06)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02034" y="1850287"/>
            <a:ext cx="3356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와이파이 모듈</a:t>
            </a:r>
            <a:r>
              <a:rPr lang="en-US" altLang="ko-KR" sz="3200" b="1" dirty="0"/>
              <a:t>(esp-8266)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4" y="3053587"/>
            <a:ext cx="3552386" cy="23185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59" y="2687827"/>
            <a:ext cx="2965772" cy="29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9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0072" y="3016578"/>
            <a:ext cx="4451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1. </a:t>
            </a:r>
            <a:r>
              <a:rPr lang="ko-KR" altLang="en-US" sz="6000" b="1" dirty="0"/>
              <a:t>조원 소개</a:t>
            </a:r>
          </a:p>
        </p:txBody>
      </p:sp>
    </p:spTree>
    <p:extLst>
      <p:ext uri="{BB962C8B-B14F-4D97-AF65-F5344CB8AC3E}">
        <p14:creationId xmlns:p14="http://schemas.microsoft.com/office/powerpoint/2010/main" val="1517109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7256" y="3016578"/>
            <a:ext cx="48974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5.2 </a:t>
            </a:r>
            <a:r>
              <a:rPr lang="ko-KR" altLang="en-US" sz="6000" b="1" dirty="0"/>
              <a:t>통신 실험</a:t>
            </a:r>
          </a:p>
        </p:txBody>
      </p:sp>
    </p:spTree>
    <p:extLst>
      <p:ext uri="{BB962C8B-B14F-4D97-AF65-F5344CB8AC3E}">
        <p14:creationId xmlns:p14="http://schemas.microsoft.com/office/powerpoint/2010/main" val="313085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58225" y="1507051"/>
            <a:ext cx="455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블루투스 모듈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(hc-06)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08" y="2830490"/>
            <a:ext cx="2965772" cy="29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40" y="734409"/>
            <a:ext cx="4145430" cy="55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5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53486" y="1763756"/>
            <a:ext cx="7163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와이파이 모듈 </a:t>
            </a:r>
            <a:r>
              <a:rPr lang="en-US" altLang="ko-KR" sz="4800" b="1" dirty="0"/>
              <a:t>(</a:t>
            </a:r>
            <a:r>
              <a:rPr lang="en-US" altLang="ko-KR" sz="4800" b="1" dirty="0" err="1"/>
              <a:t>esp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8266)   + </a:t>
            </a:r>
            <a:r>
              <a:rPr lang="en-US" altLang="ko-KR" sz="4800" b="1" dirty="0" err="1"/>
              <a:t>pushBullet</a:t>
            </a:r>
            <a:endParaRPr lang="en-US" altLang="ko-KR" sz="4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97" y="3606037"/>
            <a:ext cx="3552386" cy="23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87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80" y="1577946"/>
            <a:ext cx="7996139" cy="444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33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7258" y="3016578"/>
            <a:ext cx="48974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5.3 </a:t>
            </a:r>
            <a:r>
              <a:rPr lang="ko-KR" altLang="en-US" sz="6000" b="1" dirty="0"/>
              <a:t>실험 결과</a:t>
            </a:r>
          </a:p>
        </p:txBody>
      </p:sp>
    </p:spTree>
    <p:extLst>
      <p:ext uri="{BB962C8B-B14F-4D97-AF65-F5344CB8AC3E}">
        <p14:creationId xmlns:p14="http://schemas.microsoft.com/office/powerpoint/2010/main" val="1525351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8514" y="1737389"/>
            <a:ext cx="3573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블루투스 모듈 </a:t>
            </a:r>
            <a:r>
              <a:rPr lang="en-US" altLang="ko-KR" sz="3200" b="1" dirty="0"/>
              <a:t>(hc-06)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02034" y="1850287"/>
            <a:ext cx="3356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와이파이 모듈</a:t>
            </a:r>
            <a:r>
              <a:rPr lang="en-US" altLang="ko-KR" sz="3200" b="1" dirty="0"/>
              <a:t>(esp-8266)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4" y="3053587"/>
            <a:ext cx="3552386" cy="23185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59" y="2687827"/>
            <a:ext cx="2965772" cy="2965772"/>
          </a:xfrm>
          <a:prstGeom prst="rect">
            <a:avLst/>
          </a:prstGeom>
        </p:spPr>
      </p:pic>
      <p:sp>
        <p:nvSpPr>
          <p:cNvPr id="6" name="&quot;없음&quot; 기호 5"/>
          <p:cNvSpPr/>
          <p:nvPr/>
        </p:nvSpPr>
        <p:spPr>
          <a:xfrm>
            <a:off x="838667" y="1365968"/>
            <a:ext cx="5033563" cy="4480004"/>
          </a:xfrm>
          <a:prstGeom prst="noSmoking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176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52965" y="408629"/>
            <a:ext cx="1937133" cy="1937133"/>
            <a:chOff x="1768" y="1003703"/>
            <a:chExt cx="2343931" cy="2343931"/>
          </a:xfrm>
          <a:solidFill>
            <a:schemeClr val="tx2"/>
          </a:solidFill>
        </p:grpSpPr>
        <p:sp>
          <p:nvSpPr>
            <p:cNvPr id="5" name="타원 4"/>
            <p:cNvSpPr/>
            <p:nvPr/>
          </p:nvSpPr>
          <p:spPr>
            <a:xfrm>
              <a:off x="1768" y="1003703"/>
              <a:ext cx="2343931" cy="2343931"/>
            </a:xfrm>
            <a:prstGeom prst="ellipse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타원 4"/>
            <p:cNvSpPr txBox="1"/>
            <p:nvPr/>
          </p:nvSpPr>
          <p:spPr>
            <a:xfrm>
              <a:off x="345029" y="1346964"/>
              <a:ext cx="1657409" cy="16574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kern="1200" dirty="0"/>
                <a:t>우편 확인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746613" y="4748258"/>
            <a:ext cx="1937133" cy="1937133"/>
            <a:chOff x="4078148" y="3690896"/>
            <a:chExt cx="2343931" cy="2343931"/>
          </a:xfrm>
          <a:solidFill>
            <a:schemeClr val="accent2"/>
          </a:solidFill>
        </p:grpSpPr>
        <p:sp>
          <p:nvSpPr>
            <p:cNvPr id="8" name="타원 7"/>
            <p:cNvSpPr/>
            <p:nvPr/>
          </p:nvSpPr>
          <p:spPr>
            <a:xfrm>
              <a:off x="4078148" y="3690896"/>
              <a:ext cx="2343931" cy="2343931"/>
            </a:xfrm>
            <a:prstGeom prst="ellipse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타원 4"/>
            <p:cNvSpPr txBox="1"/>
            <p:nvPr/>
          </p:nvSpPr>
          <p:spPr>
            <a:xfrm>
              <a:off x="4429095" y="4034156"/>
              <a:ext cx="1657408" cy="165741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dirty="0"/>
                <a:t>완성</a:t>
              </a:r>
              <a:endParaRPr lang="ko-KR" altLang="en-US" sz="3800" b="1" kern="12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46610" y="2527438"/>
            <a:ext cx="1937133" cy="1937133"/>
            <a:chOff x="8169898" y="1003703"/>
            <a:chExt cx="2343931" cy="2343931"/>
          </a:xfrm>
        </p:grpSpPr>
        <p:sp>
          <p:nvSpPr>
            <p:cNvPr id="11" name="타원 10"/>
            <p:cNvSpPr/>
            <p:nvPr/>
          </p:nvSpPr>
          <p:spPr>
            <a:xfrm>
              <a:off x="8169898" y="1003703"/>
              <a:ext cx="2343931" cy="2343931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타원 4"/>
            <p:cNvSpPr txBox="1"/>
            <p:nvPr/>
          </p:nvSpPr>
          <p:spPr>
            <a:xfrm>
              <a:off x="8476497" y="1348751"/>
              <a:ext cx="1657408" cy="16574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800" b="1" dirty="0"/>
                <a:t>알림</a:t>
              </a:r>
              <a:endParaRPr lang="ko-KR" altLang="en-US" sz="3800" b="1" kern="1200" dirty="0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6052009" y="552589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센서 조사</a:t>
            </a:r>
          </a:p>
        </p:txBody>
      </p:sp>
      <p:sp>
        <p:nvSpPr>
          <p:cNvPr id="14" name="모서리가 둥근 직사각형 14"/>
          <p:cNvSpPr/>
          <p:nvPr/>
        </p:nvSpPr>
        <p:spPr>
          <a:xfrm>
            <a:off x="6052009" y="1568076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센서 실험</a:t>
            </a:r>
          </a:p>
        </p:txBody>
      </p:sp>
      <p:sp>
        <p:nvSpPr>
          <p:cNvPr id="15" name="모서리가 둥근 직사각형 15"/>
          <p:cNvSpPr/>
          <p:nvPr/>
        </p:nvSpPr>
        <p:spPr>
          <a:xfrm>
            <a:off x="6058359" y="4897189"/>
            <a:ext cx="2658358" cy="5466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취합</a:t>
            </a:r>
          </a:p>
        </p:txBody>
      </p:sp>
      <p:sp>
        <p:nvSpPr>
          <p:cNvPr id="16" name="모서리가 둥근 직사각형 16"/>
          <p:cNvSpPr/>
          <p:nvPr/>
        </p:nvSpPr>
        <p:spPr>
          <a:xfrm>
            <a:off x="6058359" y="5913288"/>
            <a:ext cx="2658358" cy="5466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테스트</a:t>
            </a:r>
          </a:p>
        </p:txBody>
      </p:sp>
      <p:sp>
        <p:nvSpPr>
          <p:cNvPr id="17" name="모서리가 둥근 직사각형 17"/>
          <p:cNvSpPr/>
          <p:nvPr/>
        </p:nvSpPr>
        <p:spPr>
          <a:xfrm>
            <a:off x="6052008" y="2645480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통신 방법 조사</a:t>
            </a:r>
          </a:p>
        </p:txBody>
      </p:sp>
      <p:sp>
        <p:nvSpPr>
          <p:cNvPr id="18" name="모서리가 둥근 직사각형 18"/>
          <p:cNvSpPr/>
          <p:nvPr/>
        </p:nvSpPr>
        <p:spPr>
          <a:xfrm>
            <a:off x="6058359" y="3659145"/>
            <a:ext cx="2658358" cy="546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통신 실험</a:t>
            </a:r>
          </a:p>
        </p:txBody>
      </p:sp>
      <p:cxnSp>
        <p:nvCxnSpPr>
          <p:cNvPr id="19" name="꺾인 연결선 22"/>
          <p:cNvCxnSpPr>
            <a:stCxn id="5" idx="6"/>
            <a:endCxn id="13" idx="1"/>
          </p:cNvCxnSpPr>
          <p:nvPr/>
        </p:nvCxnSpPr>
        <p:spPr>
          <a:xfrm flipV="1">
            <a:off x="4690098" y="825890"/>
            <a:ext cx="1361911" cy="551306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23"/>
          <p:cNvCxnSpPr/>
          <p:nvPr/>
        </p:nvCxnSpPr>
        <p:spPr>
          <a:xfrm flipV="1">
            <a:off x="4690097" y="5185742"/>
            <a:ext cx="1361911" cy="551306"/>
          </a:xfrm>
          <a:prstGeom prst="bentConnector3">
            <a:avLst>
              <a:gd name="adj1" fmla="val 50001"/>
            </a:avLst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꺾인 연결선 24"/>
          <p:cNvCxnSpPr/>
          <p:nvPr/>
        </p:nvCxnSpPr>
        <p:spPr>
          <a:xfrm flipV="1">
            <a:off x="4690097" y="2907370"/>
            <a:ext cx="1361911" cy="551306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6"/>
          <p:cNvCxnSpPr>
            <a:stCxn id="5" idx="6"/>
            <a:endCxn id="14" idx="1"/>
          </p:cNvCxnSpPr>
          <p:nvPr/>
        </p:nvCxnSpPr>
        <p:spPr>
          <a:xfrm>
            <a:off x="4690098" y="1377196"/>
            <a:ext cx="1361911" cy="464181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7"/>
          <p:cNvCxnSpPr/>
          <p:nvPr/>
        </p:nvCxnSpPr>
        <p:spPr>
          <a:xfrm>
            <a:off x="4690097" y="5716824"/>
            <a:ext cx="1361911" cy="464181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꺾인 연결선 28"/>
          <p:cNvCxnSpPr/>
          <p:nvPr/>
        </p:nvCxnSpPr>
        <p:spPr>
          <a:xfrm>
            <a:off x="4686919" y="3449444"/>
            <a:ext cx="1361911" cy="464181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34"/>
          <p:cNvCxnSpPr>
            <a:cxnSpLocks/>
          </p:cNvCxnSpPr>
          <p:nvPr/>
        </p:nvCxnSpPr>
        <p:spPr>
          <a:xfrm rot="10800000" flipV="1">
            <a:off x="2746613" y="3647807"/>
            <a:ext cx="12700" cy="2123781"/>
          </a:xfrm>
          <a:prstGeom prst="curvedConnector3">
            <a:avLst>
              <a:gd name="adj1" fmla="val 1800000"/>
            </a:avLst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구부러진 연결선 35"/>
          <p:cNvCxnSpPr/>
          <p:nvPr/>
        </p:nvCxnSpPr>
        <p:spPr>
          <a:xfrm rot="10800000" flipV="1">
            <a:off x="2759313" y="1384669"/>
            <a:ext cx="12700" cy="2123781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356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74968" y="3016578"/>
            <a:ext cx="26420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6. </a:t>
            </a:r>
            <a:r>
              <a:rPr lang="ko-KR" altLang="en-US" sz="6000" b="1" dirty="0"/>
              <a:t>완성</a:t>
            </a:r>
            <a:endParaRPr lang="en-US" altLang="ko-KR" sz="6000" b="1" dirty="0"/>
          </a:p>
        </p:txBody>
      </p:sp>
    </p:spTree>
    <p:extLst>
      <p:ext uri="{BB962C8B-B14F-4D97-AF65-F5344CB8AC3E}">
        <p14:creationId xmlns:p14="http://schemas.microsoft.com/office/powerpoint/2010/main" val="369178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\Users\현정\AppData\Local\Microsoft\Windows\INetCache\Content.Word\KakaoTalk_20170602_20474177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18" y="825285"/>
            <a:ext cx="6736277" cy="505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C:\Users\현정\AppData\Local\Microsoft\Windows\INetCache\Content.Word\88888888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809" y="1839027"/>
            <a:ext cx="4607833" cy="4039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63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37" y="973567"/>
            <a:ext cx="4413325" cy="5884433"/>
          </a:xfrm>
          <a:prstGeom prst="rect">
            <a:avLst/>
          </a:prstGeom>
        </p:spPr>
      </p:pic>
      <p:sp>
        <p:nvSpPr>
          <p:cNvPr id="5" name="도넛 4"/>
          <p:cNvSpPr/>
          <p:nvPr/>
        </p:nvSpPr>
        <p:spPr>
          <a:xfrm>
            <a:off x="6803653" y="2093228"/>
            <a:ext cx="1549101" cy="1597512"/>
          </a:xfrm>
          <a:prstGeom prst="donut">
            <a:avLst>
              <a:gd name="adj" fmla="val 922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65484" y="3550891"/>
            <a:ext cx="2935975" cy="1398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569522" y="3294524"/>
            <a:ext cx="3913842" cy="1597512"/>
            <a:chOff x="5455585" y="3299877"/>
            <a:chExt cx="3913842" cy="1597512"/>
          </a:xfrm>
        </p:grpSpPr>
        <p:sp>
          <p:nvSpPr>
            <p:cNvPr id="7" name="도넛 6"/>
            <p:cNvSpPr/>
            <p:nvPr/>
          </p:nvSpPr>
          <p:spPr>
            <a:xfrm>
              <a:off x="5455585" y="3299877"/>
              <a:ext cx="1549101" cy="1597512"/>
            </a:xfrm>
            <a:prstGeom prst="donut">
              <a:avLst>
                <a:gd name="adj" fmla="val 9226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217416" y="4756462"/>
              <a:ext cx="3152011" cy="14092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881243" y="1099041"/>
            <a:ext cx="4171167" cy="1597513"/>
            <a:chOff x="1881243" y="1099041"/>
            <a:chExt cx="4171167" cy="1597513"/>
          </a:xfrm>
        </p:grpSpPr>
        <p:sp>
          <p:nvSpPr>
            <p:cNvPr id="9" name="도넛 8"/>
            <p:cNvSpPr/>
            <p:nvPr/>
          </p:nvSpPr>
          <p:spPr>
            <a:xfrm>
              <a:off x="4503309" y="1099041"/>
              <a:ext cx="1549101" cy="1597512"/>
            </a:xfrm>
            <a:prstGeom prst="donut">
              <a:avLst>
                <a:gd name="adj" fmla="val 9226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881243" y="2537958"/>
              <a:ext cx="3465252" cy="1585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81243" y="3117027"/>
            <a:ext cx="3396842" cy="1597512"/>
            <a:chOff x="1892055" y="3124139"/>
            <a:chExt cx="3396842" cy="1597512"/>
          </a:xfrm>
        </p:grpSpPr>
        <p:sp>
          <p:nvSpPr>
            <p:cNvPr id="11" name="도넛 10"/>
            <p:cNvSpPr/>
            <p:nvPr/>
          </p:nvSpPr>
          <p:spPr>
            <a:xfrm>
              <a:off x="3739796" y="3124139"/>
              <a:ext cx="1549101" cy="1597512"/>
            </a:xfrm>
            <a:prstGeom prst="donut">
              <a:avLst>
                <a:gd name="adj" fmla="val 9226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892055" y="4581802"/>
              <a:ext cx="2671482" cy="1398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411765" y="2093228"/>
            <a:ext cx="24481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박종호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결과보고서 제작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11765" y="4093280"/>
            <a:ext cx="24481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이현정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실험보고서 제작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78322" y="3014435"/>
            <a:ext cx="1524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최정환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자료 정리</a:t>
            </a:r>
            <a:endParaRPr lang="en-US" altLang="ko-KR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798808" y="4152022"/>
            <a:ext cx="22493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오나연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회의록 제작 및</a:t>
            </a:r>
            <a:endParaRPr lang="en-US" altLang="ko-KR" sz="2400" b="1" dirty="0"/>
          </a:p>
          <a:p>
            <a:r>
              <a:rPr lang="ko-KR" altLang="en-US" sz="2400" b="1" dirty="0"/>
              <a:t>발표자료 제작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754578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0608_110021000_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5028" y="1340526"/>
            <a:ext cx="7918882" cy="44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0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0074" y="3016578"/>
            <a:ext cx="4451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7. </a:t>
            </a:r>
            <a:r>
              <a:rPr lang="ko-KR" altLang="en-US" sz="6000" b="1" dirty="0"/>
              <a:t>코드 설명</a:t>
            </a:r>
          </a:p>
        </p:txBody>
      </p:sp>
    </p:spTree>
    <p:extLst>
      <p:ext uri="{BB962C8B-B14F-4D97-AF65-F5344CB8AC3E}">
        <p14:creationId xmlns:p14="http://schemas.microsoft.com/office/powerpoint/2010/main" val="1103309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021475"/>
              </p:ext>
            </p:extLst>
          </p:nvPr>
        </p:nvGraphicFramePr>
        <p:xfrm>
          <a:off x="671866" y="367389"/>
          <a:ext cx="5006922" cy="6044901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5006922">
                  <a:extLst>
                    <a:ext uri="{9D8B030D-6E8A-4147-A177-3AD203B41FA5}">
                      <a16:colId xmlns:a16="http://schemas.microsoft.com/office/drawing/2014/main" val="3928587419"/>
                    </a:ext>
                  </a:extLst>
                </a:gridCol>
              </a:tblGrid>
              <a:tr h="6044901">
                <a:tc>
                  <a:txBody>
                    <a:bodyPr/>
                    <a:lstStyle/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#include &lt;ESP8266WiFi.h&gt;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#include &lt;</a:t>
                      </a:r>
                      <a:r>
                        <a:rPr lang="en-US" sz="1000" spc="20" dirty="0" err="1">
                          <a:effectLst/>
                        </a:rPr>
                        <a:t>WiFiClient.h</a:t>
                      </a:r>
                      <a:r>
                        <a:rPr lang="en-US" sz="1000" spc="20" dirty="0">
                          <a:effectLst/>
                        </a:rPr>
                        <a:t>&gt;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#include &lt;</a:t>
                      </a:r>
                      <a:r>
                        <a:rPr lang="en-US" sz="1000" spc="20" dirty="0" err="1">
                          <a:effectLst/>
                        </a:rPr>
                        <a:t>WiFiClientSecure.h</a:t>
                      </a:r>
                      <a:r>
                        <a:rPr lang="en-US" sz="1000" spc="20" dirty="0">
                          <a:effectLst/>
                        </a:rPr>
                        <a:t>&gt;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#include &lt;</a:t>
                      </a:r>
                      <a:r>
                        <a:rPr lang="en-US" sz="1000" spc="20" dirty="0" err="1">
                          <a:effectLst/>
                        </a:rPr>
                        <a:t>WiFiServer.h</a:t>
                      </a:r>
                      <a:r>
                        <a:rPr lang="en-US" sz="1000" spc="20" dirty="0">
                          <a:effectLst/>
                        </a:rPr>
                        <a:t>&gt;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#include &lt;</a:t>
                      </a:r>
                      <a:r>
                        <a:rPr lang="en-US" sz="1000" spc="20" dirty="0" err="1">
                          <a:effectLst/>
                        </a:rPr>
                        <a:t>WiFiUdp.h</a:t>
                      </a:r>
                      <a:r>
                        <a:rPr lang="en-US" sz="1000" spc="20" dirty="0">
                          <a:effectLst/>
                        </a:rPr>
                        <a:t>&gt;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 err="1">
                          <a:effectLst/>
                        </a:rPr>
                        <a:t>const</a:t>
                      </a:r>
                      <a:r>
                        <a:rPr lang="en-US" sz="1000" spc="20" dirty="0">
                          <a:effectLst/>
                        </a:rPr>
                        <a:t> char* </a:t>
                      </a:r>
                      <a:r>
                        <a:rPr lang="en-US" sz="1000" spc="20" dirty="0" err="1">
                          <a:effectLst/>
                        </a:rPr>
                        <a:t>ssid</a:t>
                      </a:r>
                      <a:r>
                        <a:rPr lang="en-US" sz="1000" spc="20" dirty="0">
                          <a:effectLst/>
                        </a:rPr>
                        <a:t> = "ASVMPTOTE";                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와이파이 이름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en-US" sz="1000" spc="2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 err="1">
                          <a:effectLst/>
                        </a:rPr>
                        <a:t>const</a:t>
                      </a:r>
                      <a:r>
                        <a:rPr lang="en-US" sz="1000" spc="20" dirty="0">
                          <a:effectLst/>
                        </a:rPr>
                        <a:t> char* password = "</a:t>
                      </a:r>
                      <a:r>
                        <a:rPr lang="en-US" sz="1000" spc="20" dirty="0" err="1">
                          <a:effectLst/>
                        </a:rPr>
                        <a:t>whereareyounow</a:t>
                      </a:r>
                      <a:r>
                        <a:rPr lang="en-US" sz="1000" spc="20" dirty="0">
                          <a:effectLst/>
                        </a:rPr>
                        <a:t>?"; 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와이파이 비밀번호</a:t>
                      </a:r>
                      <a:endParaRPr lang="en-US" altLang="ko-KR" sz="1000" spc="2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 err="1">
                          <a:effectLst/>
                        </a:rPr>
                        <a:t>const</a:t>
                      </a:r>
                      <a:r>
                        <a:rPr lang="en-US" sz="1000" spc="20" dirty="0">
                          <a:effectLst/>
                        </a:rPr>
                        <a:t> char* </a:t>
                      </a:r>
                      <a:r>
                        <a:rPr lang="en-US" sz="1000" spc="20" dirty="0" err="1">
                          <a:effectLst/>
                        </a:rPr>
                        <a:t>accessToken</a:t>
                      </a:r>
                      <a:r>
                        <a:rPr lang="en-US" sz="1000" spc="20" dirty="0">
                          <a:effectLst/>
                        </a:rPr>
                        <a:t> = "o.TSh4FVHVkqFcuD5C0pOxPgC9GMPK6xKd";</a:t>
                      </a: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 </a:t>
                      </a:r>
                      <a:r>
                        <a:rPr lang="en-US" sz="1000" spc="2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PushBullet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토큰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en-US" sz="1000" spc="2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String Title = "1532</a:t>
                      </a:r>
                      <a:r>
                        <a:rPr lang="ko-KR" sz="1000" spc="20" dirty="0">
                          <a:effectLst/>
                        </a:rPr>
                        <a:t>조 스마트 우편함</a:t>
                      </a:r>
                      <a:r>
                        <a:rPr lang="en-US" sz="1000" spc="20" dirty="0">
                          <a:effectLst/>
                        </a:rPr>
                        <a:t>"; 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 err="1">
                          <a:effectLst/>
                        </a:rPr>
                        <a:t>WiFiClientSecure</a:t>
                      </a:r>
                      <a:r>
                        <a:rPr lang="en-US" sz="1000" spc="20" dirty="0">
                          <a:effectLst/>
                        </a:rPr>
                        <a:t> client;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#define echo D7  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에코 핀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#define trig D6   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트리거 핀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 err="1">
                          <a:effectLst/>
                        </a:rPr>
                        <a:t>int</a:t>
                      </a:r>
                      <a:r>
                        <a:rPr lang="en-US" sz="1000" spc="20" dirty="0">
                          <a:effectLst/>
                        </a:rPr>
                        <a:t> def = 10;      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기본 값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 err="1">
                          <a:effectLst/>
                        </a:rPr>
                        <a:t>int</a:t>
                      </a:r>
                      <a:r>
                        <a:rPr lang="en-US" sz="1000" spc="20" dirty="0">
                          <a:effectLst/>
                        </a:rPr>
                        <a:t> temp;           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측정 값을 임시로 저장할 변수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void setup() {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</a:t>
                      </a:r>
                      <a:r>
                        <a:rPr lang="en-US" sz="1000" spc="20" dirty="0" err="1">
                          <a:effectLst/>
                        </a:rPr>
                        <a:t>Serial.begin</a:t>
                      </a:r>
                      <a:r>
                        <a:rPr lang="en-US" sz="1000" spc="20" dirty="0">
                          <a:effectLst/>
                        </a:rPr>
                        <a:t>(9600);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</a:t>
                      </a:r>
                      <a:r>
                        <a:rPr lang="en-US" sz="1000" spc="20" dirty="0" err="1">
                          <a:effectLst/>
                        </a:rPr>
                        <a:t>WiFi.begin</a:t>
                      </a:r>
                      <a:r>
                        <a:rPr lang="en-US" sz="1000" spc="20" dirty="0">
                          <a:effectLst/>
                        </a:rPr>
                        <a:t>(</a:t>
                      </a:r>
                      <a:r>
                        <a:rPr lang="en-US" sz="1000" spc="20" dirty="0" err="1">
                          <a:effectLst/>
                        </a:rPr>
                        <a:t>ssid</a:t>
                      </a:r>
                      <a:r>
                        <a:rPr lang="en-US" sz="1000" spc="20" dirty="0">
                          <a:effectLst/>
                        </a:rPr>
                        <a:t>, password);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while (</a:t>
                      </a:r>
                      <a:r>
                        <a:rPr lang="en-US" sz="1000" spc="20" dirty="0" err="1">
                          <a:effectLst/>
                        </a:rPr>
                        <a:t>WiFi.status</a:t>
                      </a:r>
                      <a:r>
                        <a:rPr lang="en-US" sz="1000" spc="20" dirty="0">
                          <a:effectLst/>
                        </a:rPr>
                        <a:t>() != WL_CONNECTED) { 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  delay(500);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}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</a:t>
                      </a:r>
                      <a:r>
                        <a:rPr lang="en-US" sz="1000" spc="20" dirty="0" err="1">
                          <a:effectLst/>
                        </a:rPr>
                        <a:t>pinMode</a:t>
                      </a:r>
                      <a:r>
                        <a:rPr lang="en-US" sz="1000" spc="20" dirty="0">
                          <a:effectLst/>
                        </a:rPr>
                        <a:t>(</a:t>
                      </a:r>
                      <a:r>
                        <a:rPr lang="en-US" sz="1000" spc="20" dirty="0" err="1">
                          <a:effectLst/>
                        </a:rPr>
                        <a:t>trig,OUTPUT</a:t>
                      </a:r>
                      <a:r>
                        <a:rPr lang="en-US" sz="1000" spc="20" dirty="0">
                          <a:effectLst/>
                        </a:rPr>
                        <a:t>); 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 6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번</a:t>
                      </a:r>
                      <a:r>
                        <a:rPr lang="en-US" alt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핀을 출력 모드로 설정한다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</a:t>
                      </a:r>
                      <a:r>
                        <a:rPr lang="en-US" sz="1000" spc="20" dirty="0" err="1">
                          <a:effectLst/>
                        </a:rPr>
                        <a:t>pinMode</a:t>
                      </a:r>
                      <a:r>
                        <a:rPr lang="en-US" sz="1000" spc="20" dirty="0">
                          <a:effectLst/>
                        </a:rPr>
                        <a:t>(</a:t>
                      </a:r>
                      <a:r>
                        <a:rPr lang="en-US" sz="1000" spc="20" dirty="0" err="1">
                          <a:effectLst/>
                        </a:rPr>
                        <a:t>echo,INPUT</a:t>
                      </a:r>
                      <a:r>
                        <a:rPr lang="en-US" sz="1000" spc="20" dirty="0">
                          <a:effectLst/>
                        </a:rPr>
                        <a:t>);  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 7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번</a:t>
                      </a:r>
                      <a:r>
                        <a:rPr lang="en-US" alt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핀을 입력 모드로 설정한다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}</a:t>
                      </a:r>
                      <a:endParaRPr lang="ko-KR" sz="1000" dirty="0">
                        <a:effectLst/>
                      </a:endParaRPr>
                    </a:p>
                  </a:txBody>
                  <a:tcPr marL="28796" marR="28796" marT="0" marB="0"/>
                </a:tc>
                <a:extLst>
                  <a:ext uri="{0D108BD9-81ED-4DB2-BD59-A6C34878D82A}">
                    <a16:rowId xmlns:a16="http://schemas.microsoft.com/office/drawing/2014/main" val="670805225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522106"/>
              </p:ext>
            </p:extLst>
          </p:nvPr>
        </p:nvGraphicFramePr>
        <p:xfrm>
          <a:off x="6181378" y="2845147"/>
          <a:ext cx="4919802" cy="1132053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4919802">
                  <a:extLst>
                    <a:ext uri="{9D8B030D-6E8A-4147-A177-3AD203B41FA5}">
                      <a16:colId xmlns:a16="http://schemas.microsoft.com/office/drawing/2014/main" val="1960633022"/>
                    </a:ext>
                  </a:extLst>
                </a:gridCol>
              </a:tblGrid>
              <a:tr h="1132053">
                <a:tc>
                  <a:txBody>
                    <a:bodyPr/>
                    <a:lstStyle/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 err="1">
                          <a:effectLst/>
                        </a:rPr>
                        <a:t>int</a:t>
                      </a:r>
                      <a:r>
                        <a:rPr lang="en-US" sz="1000" spc="20" dirty="0">
                          <a:effectLst/>
                        </a:rPr>
                        <a:t> distance(){</a:t>
                      </a:r>
                      <a:endParaRPr 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</a:t>
                      </a:r>
                      <a:r>
                        <a:rPr lang="en-US" sz="1000" spc="20" dirty="0" err="1">
                          <a:effectLst/>
                        </a:rPr>
                        <a:t>digitalWrite</a:t>
                      </a:r>
                      <a:r>
                        <a:rPr lang="en-US" sz="1000" spc="20" dirty="0">
                          <a:effectLst/>
                        </a:rPr>
                        <a:t>(</a:t>
                      </a:r>
                      <a:r>
                        <a:rPr lang="en-US" sz="1000" spc="20" dirty="0" err="1">
                          <a:effectLst/>
                        </a:rPr>
                        <a:t>trig,HIGH</a:t>
                      </a:r>
                      <a:r>
                        <a:rPr lang="en-US" sz="1000" spc="20" dirty="0">
                          <a:effectLst/>
                        </a:rPr>
                        <a:t>);        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//trig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핀에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HIGH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신호를 보낸다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</a:t>
                      </a:r>
                      <a:r>
                        <a:rPr lang="en-US" sz="1000" spc="20" dirty="0" err="1">
                          <a:effectLst/>
                        </a:rPr>
                        <a:t>delayMicroseconds</a:t>
                      </a:r>
                      <a:r>
                        <a:rPr lang="en-US" sz="1000" spc="20" dirty="0">
                          <a:effectLst/>
                        </a:rPr>
                        <a:t>(30);        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//10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마이크로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(1/100,000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초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)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동안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</a:t>
                      </a:r>
                      <a:r>
                        <a:rPr lang="en-US" sz="1000" spc="20" dirty="0" err="1">
                          <a:effectLst/>
                        </a:rPr>
                        <a:t>digitalWrite</a:t>
                      </a:r>
                      <a:r>
                        <a:rPr lang="en-US" sz="1000" spc="20" dirty="0">
                          <a:effectLst/>
                        </a:rPr>
                        <a:t>(trig, LOW);        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//trig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핀에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LOW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신호를 보낸다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return </a:t>
                      </a:r>
                      <a:r>
                        <a:rPr lang="en-US" sz="1000" spc="20" dirty="0" err="1">
                          <a:effectLst/>
                        </a:rPr>
                        <a:t>pulseIn</a:t>
                      </a:r>
                      <a:r>
                        <a:rPr lang="en-US" sz="1000" spc="20" dirty="0">
                          <a:effectLst/>
                        </a:rPr>
                        <a:t>(</a:t>
                      </a:r>
                      <a:r>
                        <a:rPr lang="en-US" sz="1000" spc="20" dirty="0" err="1">
                          <a:effectLst/>
                        </a:rPr>
                        <a:t>echo,HIGH</a:t>
                      </a:r>
                      <a:r>
                        <a:rPr lang="en-US" sz="1000" spc="20" dirty="0">
                          <a:effectLst/>
                        </a:rPr>
                        <a:t>) *17 /1000; </a:t>
                      </a: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 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//echo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핀이 다시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HIGH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신호를 받기까지의 시간 </a:t>
                      </a:r>
                      <a:r>
                        <a:rPr lang="en-US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*17/1000 </a:t>
                      </a:r>
                      <a:r>
                        <a:rPr 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값을 반환</a:t>
                      </a:r>
                      <a:endParaRPr 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spc="20" dirty="0">
                          <a:effectLst/>
                        </a:rPr>
                        <a:t>}  </a:t>
                      </a:r>
                      <a:endParaRPr lang="ko-KR" sz="1000" dirty="0">
                        <a:effectLst/>
                      </a:endParaRPr>
                    </a:p>
                  </a:txBody>
                  <a:tcPr marL="28796" marR="28796" marT="0" marB="0"/>
                </a:tc>
                <a:extLst>
                  <a:ext uri="{0D108BD9-81ED-4DB2-BD59-A6C34878D82A}">
                    <a16:rowId xmlns:a16="http://schemas.microsoft.com/office/drawing/2014/main" val="228026115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839070"/>
              </p:ext>
            </p:extLst>
          </p:nvPr>
        </p:nvGraphicFramePr>
        <p:xfrm>
          <a:off x="6181378" y="367389"/>
          <a:ext cx="4919802" cy="2477758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4919802">
                  <a:extLst>
                    <a:ext uri="{9D8B030D-6E8A-4147-A177-3AD203B41FA5}">
                      <a16:colId xmlns:a16="http://schemas.microsoft.com/office/drawing/2014/main" val="1960633022"/>
                    </a:ext>
                  </a:extLst>
                </a:gridCol>
              </a:tblGrid>
              <a:tr h="2477758">
                <a:tc>
                  <a:txBody>
                    <a:bodyPr/>
                    <a:lstStyle/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void loop() {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temp = distance();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</a:t>
                      </a:r>
                      <a:r>
                        <a:rPr lang="en-US" altLang="ko-KR" sz="1000" spc="20" dirty="0" err="1">
                          <a:effectLst/>
                        </a:rPr>
                        <a:t>Serial.println</a:t>
                      </a:r>
                      <a:r>
                        <a:rPr lang="en-US" altLang="ko-KR" sz="1000" spc="20" dirty="0">
                          <a:effectLst/>
                        </a:rPr>
                        <a:t>(temp);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if(def&gt;temp){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</a:t>
                      </a:r>
                      <a:r>
                        <a:rPr lang="en-US" altLang="ko-KR" sz="1000" spc="20" dirty="0" err="1">
                          <a:effectLst/>
                        </a:rPr>
                        <a:t>sendToPushBullet</a:t>
                      </a:r>
                      <a:r>
                        <a:rPr lang="en-US" altLang="ko-KR" sz="1000" spc="20" dirty="0">
                          <a:effectLst/>
                        </a:rPr>
                        <a:t>("</a:t>
                      </a:r>
                      <a:r>
                        <a:rPr lang="ko-KR" altLang="ko-KR" sz="1000" spc="20" dirty="0">
                          <a:effectLst/>
                        </a:rPr>
                        <a:t>우편 도착</a:t>
                      </a:r>
                      <a:r>
                        <a:rPr lang="en-US" altLang="ko-KR" sz="1000" spc="20" dirty="0">
                          <a:effectLst/>
                        </a:rPr>
                        <a:t>");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def = temp;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}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else if(def&lt;temp){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</a:t>
                      </a:r>
                      <a:r>
                        <a:rPr lang="en-US" altLang="ko-KR" sz="1000" spc="20" dirty="0" err="1">
                          <a:effectLst/>
                        </a:rPr>
                        <a:t>sendToPushBullet</a:t>
                      </a:r>
                      <a:r>
                        <a:rPr lang="en-US" altLang="ko-KR" sz="1000" spc="20" dirty="0">
                          <a:effectLst/>
                        </a:rPr>
                        <a:t>("</a:t>
                      </a:r>
                      <a:r>
                        <a:rPr lang="ko-KR" altLang="ko-KR" sz="1000" spc="20" dirty="0">
                          <a:effectLst/>
                        </a:rPr>
                        <a:t>우편 회수</a:t>
                      </a:r>
                      <a:r>
                        <a:rPr lang="en-US" altLang="ko-KR" sz="1000" spc="20" dirty="0">
                          <a:effectLst/>
                        </a:rPr>
                        <a:t>");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def = temp;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}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else{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def = temp;  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}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delay(6000);    </a:t>
                      </a:r>
                      <a:r>
                        <a:rPr lang="en-US" alt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</a:t>
                      </a:r>
                      <a:r>
                        <a:rPr lang="ko-KR" alt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딜레이 </a:t>
                      </a:r>
                      <a:r>
                        <a:rPr lang="en-US" alt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6.0</a:t>
                      </a:r>
                      <a:r>
                        <a:rPr lang="ko-KR" alt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초</a:t>
                      </a:r>
                      <a:endParaRPr lang="ko-KR" alt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dirty="0">
                          <a:effectLst/>
                          <a:latin typeface="폴라리스새바탕-함초롬바탕호환"/>
                          <a:ea typeface="폴라리스새바탕-함초롬바탕호환"/>
                          <a:cs typeface="Times New Roman" panose="02020603050405020304" pitchFamily="18" charset="0"/>
                        </a:rPr>
                        <a:t>}</a:t>
                      </a:r>
                      <a:endParaRPr lang="ko-KR" sz="1000" dirty="0">
                        <a:effectLst/>
                        <a:latin typeface="폴라리스새바탕-함초롬바탕호환"/>
                        <a:ea typeface="폴라리스새바탕-함초롬바탕호환"/>
                        <a:cs typeface="Times New Roman" panose="02020603050405020304" pitchFamily="18" charset="0"/>
                      </a:endParaRPr>
                    </a:p>
                  </a:txBody>
                  <a:tcPr marL="28796" marR="28796" marT="0" marB="0"/>
                </a:tc>
                <a:extLst>
                  <a:ext uri="{0D108BD9-81ED-4DB2-BD59-A6C34878D82A}">
                    <a16:rowId xmlns:a16="http://schemas.microsoft.com/office/drawing/2014/main" val="228026115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019667"/>
              </p:ext>
            </p:extLst>
          </p:nvPr>
        </p:nvGraphicFramePr>
        <p:xfrm>
          <a:off x="6181378" y="3977200"/>
          <a:ext cx="4919802" cy="243509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4919802">
                  <a:extLst>
                    <a:ext uri="{9D8B030D-6E8A-4147-A177-3AD203B41FA5}">
                      <a16:colId xmlns:a16="http://schemas.microsoft.com/office/drawing/2014/main" val="1960633022"/>
                    </a:ext>
                  </a:extLst>
                </a:gridCol>
              </a:tblGrid>
              <a:tr h="2435090">
                <a:tc>
                  <a:txBody>
                    <a:bodyPr/>
                    <a:lstStyle/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void </a:t>
                      </a:r>
                      <a:r>
                        <a:rPr lang="en-US" altLang="ko-KR" sz="1000" spc="20" dirty="0" err="1">
                          <a:effectLst/>
                        </a:rPr>
                        <a:t>sendToPushBullet</a:t>
                      </a:r>
                      <a:r>
                        <a:rPr lang="en-US" altLang="ko-KR" sz="1000" spc="20" dirty="0">
                          <a:effectLst/>
                        </a:rPr>
                        <a:t>(String </a:t>
                      </a:r>
                      <a:r>
                        <a:rPr lang="en-US" altLang="ko-KR" sz="1000" spc="20" dirty="0" err="1">
                          <a:effectLst/>
                        </a:rPr>
                        <a:t>Msg</a:t>
                      </a:r>
                      <a:r>
                        <a:rPr lang="en-US" altLang="ko-KR" sz="1000" spc="20" dirty="0">
                          <a:effectLst/>
                        </a:rPr>
                        <a:t>) {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indent="138430"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 err="1">
                          <a:effectLst/>
                        </a:rPr>
                        <a:t>Msg</a:t>
                      </a:r>
                      <a:r>
                        <a:rPr lang="en-US" altLang="ko-KR" sz="1000" spc="20" dirty="0">
                          <a:effectLst/>
                        </a:rPr>
                        <a:t> = "{\"type\": \"note\", \"title\": \"" + Title + "\", \"body\": \"" + </a:t>
                      </a:r>
                      <a:r>
                        <a:rPr lang="en-US" altLang="ko-KR" sz="1000" spc="20" dirty="0" err="1">
                          <a:effectLst/>
                        </a:rPr>
                        <a:t>Msg</a:t>
                      </a:r>
                      <a:r>
                        <a:rPr lang="en-US" altLang="ko-KR" sz="1000" spc="20" dirty="0">
                          <a:effectLst/>
                        </a:rPr>
                        <a:t> + "\"}\r\n";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indent="138430"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if (</a:t>
                      </a:r>
                      <a:r>
                        <a:rPr lang="en-US" altLang="ko-KR" sz="1000" spc="20" dirty="0" err="1">
                          <a:effectLst/>
                        </a:rPr>
                        <a:t>client.connect</a:t>
                      </a:r>
                      <a:r>
                        <a:rPr lang="en-US" altLang="ko-KR" sz="1000" spc="20" dirty="0">
                          <a:effectLst/>
                        </a:rPr>
                        <a:t>("api.pushbullet.com", 443)) {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indent="138430"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 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</a:t>
                      </a:r>
                      <a:r>
                        <a:rPr lang="en-US" altLang="ko-KR" sz="1000" spc="20" dirty="0" err="1">
                          <a:effectLst/>
                        </a:rPr>
                        <a:t>client.println</a:t>
                      </a:r>
                      <a:r>
                        <a:rPr lang="en-US" altLang="ko-KR" sz="1000" spc="20" dirty="0">
                          <a:effectLst/>
                        </a:rPr>
                        <a:t>("POST /v2/pushes HTTP/1.1");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</a:t>
                      </a:r>
                      <a:r>
                        <a:rPr lang="en-US" altLang="ko-KR" sz="1000" spc="20" dirty="0" err="1">
                          <a:effectLst/>
                        </a:rPr>
                        <a:t>client.println</a:t>
                      </a:r>
                      <a:r>
                        <a:rPr lang="en-US" altLang="ko-KR" sz="1000" spc="20" dirty="0">
                          <a:effectLst/>
                        </a:rPr>
                        <a:t>("Host: api.pushbullet.com");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</a:t>
                      </a:r>
                      <a:r>
                        <a:rPr lang="en-US" altLang="ko-KR" sz="1000" spc="20" dirty="0" err="1">
                          <a:effectLst/>
                        </a:rPr>
                        <a:t>client.println</a:t>
                      </a:r>
                      <a:r>
                        <a:rPr lang="en-US" altLang="ko-KR" sz="1000" spc="20" dirty="0">
                          <a:effectLst/>
                        </a:rPr>
                        <a:t>("Authorization: Bearer " + String(</a:t>
                      </a:r>
                      <a:r>
                        <a:rPr lang="en-US" altLang="ko-KR" sz="1000" spc="20" dirty="0" err="1">
                          <a:effectLst/>
                        </a:rPr>
                        <a:t>accessToken</a:t>
                      </a:r>
                      <a:r>
                        <a:rPr lang="en-US" altLang="ko-KR" sz="1000" spc="20" dirty="0">
                          <a:effectLst/>
                        </a:rPr>
                        <a:t>));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</a:t>
                      </a:r>
                      <a:r>
                        <a:rPr lang="en-US" altLang="ko-KR" sz="1000" spc="20" dirty="0" err="1">
                          <a:effectLst/>
                        </a:rPr>
                        <a:t>client.println</a:t>
                      </a:r>
                      <a:r>
                        <a:rPr lang="en-US" altLang="ko-KR" sz="1000" spc="20" dirty="0">
                          <a:effectLst/>
                        </a:rPr>
                        <a:t>("Content-Type: application/</a:t>
                      </a:r>
                      <a:r>
                        <a:rPr lang="en-US" altLang="ko-KR" sz="1000" spc="20" dirty="0" err="1">
                          <a:effectLst/>
                        </a:rPr>
                        <a:t>json</a:t>
                      </a:r>
                      <a:r>
                        <a:rPr lang="en-US" altLang="ko-KR" sz="1000" spc="20" dirty="0">
                          <a:effectLst/>
                        </a:rPr>
                        <a:t>");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</a:t>
                      </a:r>
                      <a:r>
                        <a:rPr lang="en-US" altLang="ko-KR" sz="1000" spc="20" dirty="0" err="1">
                          <a:effectLst/>
                        </a:rPr>
                        <a:t>client.println</a:t>
                      </a:r>
                      <a:r>
                        <a:rPr lang="en-US" altLang="ko-KR" sz="1000" spc="20" dirty="0">
                          <a:effectLst/>
                        </a:rPr>
                        <a:t>("Content-Length: " + String(</a:t>
                      </a:r>
                      <a:r>
                        <a:rPr lang="en-US" altLang="ko-KR" sz="1000" spc="20" dirty="0" err="1">
                          <a:effectLst/>
                        </a:rPr>
                        <a:t>Msg.length</a:t>
                      </a:r>
                      <a:r>
                        <a:rPr lang="en-US" altLang="ko-KR" sz="1000" spc="20" dirty="0">
                          <a:effectLst/>
                        </a:rPr>
                        <a:t>()) + "\r\n");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</a:t>
                      </a:r>
                      <a:r>
                        <a:rPr lang="en-US" altLang="ko-KR" sz="1000" spc="20" dirty="0" err="1">
                          <a:effectLst/>
                        </a:rPr>
                        <a:t>client.print</a:t>
                      </a:r>
                      <a:r>
                        <a:rPr lang="en-US" altLang="ko-KR" sz="1000" spc="20" dirty="0">
                          <a:effectLst/>
                        </a:rPr>
                        <a:t>(</a:t>
                      </a:r>
                      <a:r>
                        <a:rPr lang="en-US" altLang="ko-KR" sz="1000" spc="20" dirty="0" err="1">
                          <a:effectLst/>
                        </a:rPr>
                        <a:t>Msg</a:t>
                      </a:r>
                      <a:r>
                        <a:rPr lang="en-US" altLang="ko-KR" sz="1000" spc="20" dirty="0">
                          <a:effectLst/>
                        </a:rPr>
                        <a:t>);  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  </a:t>
                      </a:r>
                      <a:r>
                        <a:rPr lang="en-US" altLang="ko-KR" sz="1000" spc="20" dirty="0" err="1">
                          <a:effectLst/>
                        </a:rPr>
                        <a:t>client.stop</a:t>
                      </a:r>
                      <a:r>
                        <a:rPr lang="en-US" altLang="ko-KR" sz="1000" spc="20" dirty="0">
                          <a:effectLst/>
                        </a:rPr>
                        <a:t>();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}</a:t>
                      </a:r>
                      <a:endParaRPr lang="ko-KR" altLang="ko-KR" sz="1000" dirty="0"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spc="20" dirty="0">
                          <a:effectLst/>
                        </a:rPr>
                        <a:t>  delay(6000);    </a:t>
                      </a:r>
                      <a:r>
                        <a:rPr lang="en-US" alt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</a:t>
                      </a:r>
                      <a:r>
                        <a:rPr lang="ko-KR" alt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딜레이 </a:t>
                      </a:r>
                      <a:r>
                        <a:rPr lang="en-US" alt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6.0</a:t>
                      </a:r>
                      <a:r>
                        <a:rPr lang="ko-KR" altLang="ko-KR" sz="1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초</a:t>
                      </a:r>
                      <a:endParaRPr lang="ko-KR" altLang="ko-KR" sz="1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ts val="117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1000" dirty="0">
                          <a:effectLst/>
                          <a:latin typeface="폴라리스새바탕-함초롬바탕호환"/>
                          <a:ea typeface="폴라리스새바탕-함초롬바탕호환"/>
                          <a:cs typeface="Times New Roman" panose="02020603050405020304" pitchFamily="18" charset="0"/>
                        </a:rPr>
                        <a:t>}</a:t>
                      </a:r>
                      <a:endParaRPr lang="ko-KR" sz="1000" dirty="0">
                        <a:effectLst/>
                        <a:latin typeface="폴라리스새바탕-함초롬바탕호환"/>
                        <a:ea typeface="폴라리스새바탕-함초롬바탕호환"/>
                        <a:cs typeface="Times New Roman" panose="02020603050405020304" pitchFamily="18" charset="0"/>
                      </a:endParaRPr>
                    </a:p>
                  </a:txBody>
                  <a:tcPr marL="28796" marR="28796" marT="0" marB="0"/>
                </a:tc>
                <a:extLst>
                  <a:ext uri="{0D108BD9-81ED-4DB2-BD59-A6C34878D82A}">
                    <a16:rowId xmlns:a16="http://schemas.microsoft.com/office/drawing/2014/main" val="2280261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842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13496" y="1040286"/>
            <a:ext cx="53400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ko-KR" b="1" dirty="0">
                <a:cs typeface="Times New Roman" panose="02020603050405020304" pitchFamily="18" charset="0"/>
              </a:rPr>
              <a:t>●</a:t>
            </a:r>
            <a:r>
              <a:rPr lang="en-US" altLang="ko-KR" dirty="0"/>
              <a:t> </a:t>
            </a:r>
            <a:r>
              <a:rPr lang="en-US" altLang="ko-KR" sz="2800" b="1" dirty="0"/>
              <a:t>distance()</a:t>
            </a:r>
          </a:p>
          <a:p>
            <a:endParaRPr lang="en-US" altLang="ko-KR" sz="1000" b="1" dirty="0"/>
          </a:p>
          <a:p>
            <a:r>
              <a:rPr lang="ko-KR" altLang="ko-KR" sz="2000" b="1" dirty="0">
                <a:cs typeface="Times New Roman" panose="02020603050405020304" pitchFamily="18" charset="0"/>
              </a:rPr>
              <a:t>거리 </a:t>
            </a:r>
            <a:r>
              <a:rPr lang="en-US" altLang="ko-KR" sz="2000" b="1" dirty="0">
                <a:cs typeface="Times New Roman" panose="02020603050405020304" pitchFamily="18" charset="0"/>
              </a:rPr>
              <a:t>= </a:t>
            </a:r>
            <a:r>
              <a:rPr lang="ko-KR" altLang="ko-KR" sz="2000" b="1" dirty="0">
                <a:cs typeface="Times New Roman" panose="02020603050405020304" pitchFamily="18" charset="0"/>
              </a:rPr>
              <a:t>시간 </a:t>
            </a:r>
            <a:r>
              <a:rPr lang="en-US" altLang="ko-KR" sz="2000" b="1" dirty="0">
                <a:cs typeface="Times New Roman" panose="02020603050405020304" pitchFamily="18" charset="0"/>
              </a:rPr>
              <a:t>X </a:t>
            </a:r>
            <a:r>
              <a:rPr lang="ko-KR" altLang="ko-KR" sz="2000" b="1" dirty="0">
                <a:cs typeface="Times New Roman" panose="02020603050405020304" pitchFamily="18" charset="0"/>
              </a:rPr>
              <a:t>속도</a:t>
            </a:r>
            <a:endParaRPr lang="ko-KR" altLang="ko-KR" sz="2000" dirty="0">
              <a:ea typeface="폴라리스새바탕-함초롬바탕호환"/>
              <a:cs typeface="Times New Roman" panose="02020603050405020304" pitchFamily="18" charset="0"/>
            </a:endParaRPr>
          </a:p>
          <a:p>
            <a:endParaRPr lang="en-US" altLang="ko-KR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0238" y="2332948"/>
            <a:ext cx="10700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algn="just">
              <a:spcAft>
                <a:spcPts val="0"/>
              </a:spcAft>
            </a:pPr>
            <a:r>
              <a:rPr lang="en-US" altLang="ko-KR" dirty="0">
                <a:ea typeface="폴라리스새바탕-함초롬바탕호환"/>
                <a:cs typeface="Times New Roman" panose="02020603050405020304" pitchFamily="18" charset="0"/>
              </a:rPr>
              <a:t>① </a:t>
            </a:r>
            <a:r>
              <a:rPr lang="en-US" altLang="ko-KR" dirty="0" err="1">
                <a:ea typeface="폴라리스새바탕-함초롬바탕호환"/>
                <a:cs typeface="Times New Roman" panose="02020603050405020304" pitchFamily="18" charset="0"/>
              </a:rPr>
              <a:t>pulseIn</a:t>
            </a:r>
            <a:r>
              <a:rPr lang="en-US" altLang="ko-KR" dirty="0">
                <a:ea typeface="폴라리스새바탕-함초롬바탕호환"/>
                <a:cs typeface="Times New Roman" panose="02020603050405020304" pitchFamily="18" charset="0"/>
              </a:rPr>
              <a:t>(</a:t>
            </a:r>
            <a:r>
              <a:rPr lang="ko-KR" altLang="ko-KR" dirty="0" err="1">
                <a:cs typeface="Times New Roman" panose="02020603050405020304" pitchFamily="18" charset="0"/>
              </a:rPr>
              <a:t>핀번호</a:t>
            </a:r>
            <a:r>
              <a:rPr lang="en-US" altLang="ko-KR" dirty="0"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cs typeface="Times New Roman" panose="02020603050405020304" pitchFamily="18" charset="0"/>
              </a:rPr>
              <a:t>신호</a:t>
            </a:r>
            <a:r>
              <a:rPr lang="en-US" altLang="ko-KR" dirty="0">
                <a:cs typeface="Times New Roman" panose="02020603050405020304" pitchFamily="18" charset="0"/>
              </a:rPr>
              <a:t>): </a:t>
            </a:r>
            <a:r>
              <a:rPr lang="ko-KR" altLang="ko-KR" dirty="0">
                <a:cs typeface="Times New Roman" panose="02020603050405020304" pitchFamily="18" charset="0"/>
              </a:rPr>
              <a:t>설정 신호를 다시 입력 받을 때까지 걸리는 시간을 측정하기 위한 함수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ko-KR" altLang="ko-KR" dirty="0">
              <a:ea typeface="폴라리스새바탕-함초롬바탕호환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ko-KR" dirty="0">
                <a:ea typeface="폴라리스새바탕-함초롬바탕호환"/>
                <a:cs typeface="Times New Roman" panose="02020603050405020304" pitchFamily="18" charset="0"/>
              </a:rPr>
              <a:t>- </a:t>
            </a:r>
            <a:r>
              <a:rPr lang="ko-KR" altLang="ko-KR" dirty="0">
                <a:cs typeface="Times New Roman" panose="02020603050405020304" pitchFamily="18" charset="0"/>
              </a:rPr>
              <a:t>매개변수</a:t>
            </a:r>
            <a:r>
              <a:rPr lang="en-US" altLang="ko-KR" dirty="0">
                <a:cs typeface="Times New Roman" panose="02020603050405020304" pitchFamily="18" charset="0"/>
              </a:rPr>
              <a:t> → </a:t>
            </a:r>
            <a:r>
              <a:rPr lang="ko-KR" altLang="ko-KR" dirty="0" err="1">
                <a:cs typeface="Times New Roman" panose="02020603050405020304" pitchFamily="18" charset="0"/>
              </a:rPr>
              <a:t>핀번호</a:t>
            </a:r>
            <a:r>
              <a:rPr lang="en-US" altLang="ko-KR" dirty="0">
                <a:cs typeface="Times New Roman" panose="02020603050405020304" pitchFamily="18" charset="0"/>
              </a:rPr>
              <a:t>: </a:t>
            </a:r>
            <a:r>
              <a:rPr lang="ko-KR" altLang="ko-KR" dirty="0">
                <a:cs typeface="Times New Roman" panose="02020603050405020304" pitchFamily="18" charset="0"/>
              </a:rPr>
              <a:t>함수를 사용할 핀 설정</a:t>
            </a:r>
            <a:endParaRPr lang="ko-KR" altLang="ko-KR" dirty="0">
              <a:ea typeface="폴라리스새바탕-함초롬바탕호환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ko-KR" dirty="0">
                <a:cs typeface="Times New Roman" panose="02020603050405020304" pitchFamily="18" charset="0"/>
              </a:rPr>
              <a:t>	       </a:t>
            </a:r>
            <a:r>
              <a:rPr lang="ko-KR" altLang="ko-KR" dirty="0">
                <a:cs typeface="Times New Roman" panose="02020603050405020304" pitchFamily="18" charset="0"/>
              </a:rPr>
              <a:t>신호</a:t>
            </a:r>
            <a:r>
              <a:rPr lang="en-US" altLang="ko-KR" dirty="0">
                <a:cs typeface="Times New Roman" panose="02020603050405020304" pitchFamily="18" charset="0"/>
              </a:rPr>
              <a:t>:  HIGH </a:t>
            </a:r>
            <a:r>
              <a:rPr lang="ko-KR" altLang="ko-KR" dirty="0">
                <a:cs typeface="Times New Roman" panose="02020603050405020304" pitchFamily="18" charset="0"/>
              </a:rPr>
              <a:t>또는 </a:t>
            </a:r>
            <a:r>
              <a:rPr lang="en-US" altLang="ko-KR" dirty="0">
                <a:cs typeface="Times New Roman" panose="02020603050405020304" pitchFamily="18" charset="0"/>
              </a:rPr>
              <a:t>LOW</a:t>
            </a:r>
            <a:endParaRPr lang="ko-KR" altLang="ko-KR" dirty="0">
              <a:ea typeface="폴라리스새바탕-함초롬바탕호환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ko-KR" altLang="ko-KR" dirty="0" err="1">
                <a:cs typeface="Times New Roman" panose="02020603050405020304" pitchFamily="18" charset="0"/>
              </a:rPr>
              <a:t>반환값</a:t>
            </a:r>
            <a:r>
              <a:rPr lang="ko-KR" altLang="ko-KR" dirty="0">
                <a:cs typeface="Times New Roman" panose="02020603050405020304" pitchFamily="18" charset="0"/>
              </a:rPr>
              <a:t> </a:t>
            </a:r>
            <a:r>
              <a:rPr lang="en-US" altLang="ko-KR" dirty="0">
                <a:cs typeface="Times New Roman" panose="02020603050405020304" pitchFamily="18" charset="0"/>
              </a:rPr>
              <a:t>→ </a:t>
            </a:r>
            <a:r>
              <a:rPr lang="ko-KR" altLang="ko-KR" dirty="0">
                <a:cs typeface="Times New Roman" panose="02020603050405020304" pitchFamily="18" charset="0"/>
              </a:rPr>
              <a:t>설정 신호가 입력될 때까지의 시간을 반환</a:t>
            </a:r>
            <a:r>
              <a:rPr lang="en-US" altLang="ko-KR" dirty="0">
                <a:cs typeface="Times New Roman" panose="02020603050405020304" pitchFamily="18" charset="0"/>
              </a:rPr>
              <a:t>,  </a:t>
            </a:r>
            <a:r>
              <a:rPr lang="ko-KR" altLang="ko-KR" dirty="0">
                <a:cs typeface="Times New Roman" panose="02020603050405020304" pitchFamily="18" charset="0"/>
              </a:rPr>
              <a:t>지정된 시간 동안 신호 변화가 없을 경우 </a:t>
            </a:r>
            <a:r>
              <a:rPr lang="en-US" altLang="ko-KR" dirty="0">
                <a:cs typeface="Times New Roman" panose="02020603050405020304" pitchFamily="18" charset="0"/>
              </a:rPr>
              <a:t>0</a:t>
            </a:r>
            <a:r>
              <a:rPr lang="ko-KR" altLang="ko-KR" dirty="0">
                <a:cs typeface="Times New Roman" panose="02020603050405020304" pitchFamily="18" charset="0"/>
              </a:rPr>
              <a:t>을 반환</a:t>
            </a:r>
            <a:endParaRPr lang="ko-KR" altLang="ko-KR" dirty="0">
              <a:ea typeface="폴라리스새바탕-함초롬바탕호환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algn="just">
              <a:spcAft>
                <a:spcPts val="0"/>
              </a:spcAft>
            </a:pPr>
            <a:r>
              <a:rPr lang="en-US" altLang="ko-KR" dirty="0">
                <a:ea typeface="폴라리스새바탕-함초롬바탕호환"/>
                <a:cs typeface="Times New Roman" panose="02020603050405020304" pitchFamily="18" charset="0"/>
              </a:rPr>
              <a:t>② </a:t>
            </a:r>
            <a:r>
              <a:rPr lang="en-US" altLang="ko-KR" dirty="0" err="1">
                <a:ea typeface="폴라리스새바탕-함초롬바탕호환"/>
                <a:cs typeface="Times New Roman" panose="02020603050405020304" pitchFamily="18" charset="0"/>
              </a:rPr>
              <a:t>delayMicrosecondes</a:t>
            </a:r>
            <a:r>
              <a:rPr lang="en-US" altLang="ko-KR" dirty="0">
                <a:ea typeface="폴라리스새바탕-함초롬바탕호환"/>
                <a:cs typeface="Times New Roman" panose="02020603050405020304" pitchFamily="18" charset="0"/>
              </a:rPr>
              <a:t>(</a:t>
            </a:r>
            <a:r>
              <a:rPr lang="ko-KR" altLang="ko-KR" dirty="0">
                <a:cs typeface="Times New Roman" panose="02020603050405020304" pitchFamily="18" charset="0"/>
              </a:rPr>
              <a:t>시간</a:t>
            </a:r>
            <a:r>
              <a:rPr lang="en-US" altLang="ko-KR" dirty="0">
                <a:cs typeface="Times New Roman" panose="02020603050405020304" pitchFamily="18" charset="0"/>
              </a:rPr>
              <a:t>): </a:t>
            </a:r>
            <a:r>
              <a:rPr lang="ko-KR" altLang="ko-KR" dirty="0">
                <a:cs typeface="Times New Roman" panose="02020603050405020304" pitchFamily="18" charset="0"/>
              </a:rPr>
              <a:t>다음 명령어</a:t>
            </a:r>
            <a:r>
              <a:rPr lang="en-US" altLang="ko-KR" dirty="0">
                <a:cs typeface="Times New Roman" panose="02020603050405020304" pitchFamily="18" charset="0"/>
              </a:rPr>
              <a:t>(</a:t>
            </a:r>
            <a:r>
              <a:rPr lang="ko-KR" altLang="ko-KR" dirty="0">
                <a:cs typeface="Times New Roman" panose="02020603050405020304" pitchFamily="18" charset="0"/>
              </a:rPr>
              <a:t>코드</a:t>
            </a:r>
            <a:r>
              <a:rPr lang="en-US" altLang="ko-KR" dirty="0">
                <a:cs typeface="Times New Roman" panose="02020603050405020304" pitchFamily="18" charset="0"/>
              </a:rPr>
              <a:t>)</a:t>
            </a:r>
            <a:r>
              <a:rPr lang="ko-KR" altLang="ko-KR" dirty="0">
                <a:cs typeface="Times New Roman" panose="02020603050405020304" pitchFamily="18" charset="0"/>
              </a:rPr>
              <a:t>까지 입력 시간만큼 동작을 유보하는 함수</a:t>
            </a:r>
            <a:endParaRPr lang="ko-KR" altLang="ko-KR" dirty="0">
              <a:ea typeface="폴라리스새바탕-함초롬바탕호환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ko-KR" altLang="ko-KR" dirty="0">
                <a:cs typeface="Times New Roman" panose="02020603050405020304" pitchFamily="18" charset="0"/>
              </a:rPr>
              <a:t>매개변수</a:t>
            </a:r>
            <a:r>
              <a:rPr lang="en-US" altLang="ko-KR" dirty="0">
                <a:cs typeface="Times New Roman" panose="02020603050405020304" pitchFamily="18" charset="0"/>
              </a:rPr>
              <a:t> → </a:t>
            </a:r>
            <a:r>
              <a:rPr lang="ko-KR" altLang="ko-KR" dirty="0">
                <a:cs typeface="Times New Roman" panose="02020603050405020304" pitchFamily="18" charset="0"/>
              </a:rPr>
              <a:t>시간</a:t>
            </a:r>
            <a:r>
              <a:rPr lang="en-US" altLang="ko-KR" dirty="0">
                <a:cs typeface="Times New Roman" panose="02020603050405020304" pitchFamily="18" charset="0"/>
              </a:rPr>
              <a:t>: </a:t>
            </a:r>
            <a:r>
              <a:rPr lang="ko-KR" altLang="ko-KR" dirty="0">
                <a:cs typeface="Times New Roman" panose="02020603050405020304" pitchFamily="18" charset="0"/>
              </a:rPr>
              <a:t>마이크로 초 단위로 숫자를 입력</a:t>
            </a:r>
            <a:r>
              <a:rPr lang="en-US" altLang="ko-KR" dirty="0">
                <a:cs typeface="Times New Roman" panose="02020603050405020304" pitchFamily="18" charset="0"/>
              </a:rPr>
              <a:t> 			(1,000,000 = 1</a:t>
            </a:r>
            <a:r>
              <a:rPr lang="ko-KR" altLang="ko-KR" dirty="0">
                <a:cs typeface="Times New Roman" panose="02020603050405020304" pitchFamily="18" charset="0"/>
              </a:rPr>
              <a:t>초</a:t>
            </a:r>
            <a:r>
              <a:rPr lang="en-US" altLang="ko-KR" dirty="0">
                <a:cs typeface="Times New Roman" panose="02020603050405020304" pitchFamily="18" charset="0"/>
              </a:rPr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363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31994"/>
              </p:ext>
            </p:extLst>
          </p:nvPr>
        </p:nvGraphicFramePr>
        <p:xfrm>
          <a:off x="372301" y="1467496"/>
          <a:ext cx="11446836" cy="3974518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1446836">
                  <a:extLst>
                    <a:ext uri="{9D8B030D-6E8A-4147-A177-3AD203B41FA5}">
                      <a16:colId xmlns:a16="http://schemas.microsoft.com/office/drawing/2014/main" val="1960633022"/>
                    </a:ext>
                  </a:extLst>
                </a:gridCol>
              </a:tblGrid>
              <a:tr h="39745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600" spc="20" dirty="0" err="1">
                          <a:effectLst/>
                        </a:rPr>
                        <a:t>int</a:t>
                      </a:r>
                      <a:r>
                        <a:rPr lang="en-US" sz="2600" spc="20" dirty="0">
                          <a:effectLst/>
                        </a:rPr>
                        <a:t> distance(){</a:t>
                      </a:r>
                      <a:endParaRPr lang="ko-KR" sz="26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600" spc="20" dirty="0">
                          <a:effectLst/>
                        </a:rPr>
                        <a:t>  </a:t>
                      </a:r>
                      <a:r>
                        <a:rPr lang="en-US" sz="2600" spc="20" dirty="0" err="1">
                          <a:effectLst/>
                        </a:rPr>
                        <a:t>digitalWrite</a:t>
                      </a:r>
                      <a:r>
                        <a:rPr lang="en-US" sz="2600" spc="20" dirty="0">
                          <a:effectLst/>
                        </a:rPr>
                        <a:t>(</a:t>
                      </a:r>
                      <a:r>
                        <a:rPr lang="en-US" sz="2600" spc="20" dirty="0" err="1">
                          <a:effectLst/>
                        </a:rPr>
                        <a:t>trig,HIGH</a:t>
                      </a:r>
                      <a:r>
                        <a:rPr lang="en-US" sz="2600" spc="20" dirty="0">
                          <a:effectLst/>
                        </a:rPr>
                        <a:t>);          </a:t>
                      </a:r>
                      <a:r>
                        <a:rPr lang="en-US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//trig</a:t>
                      </a:r>
                      <a:r>
                        <a:rPr lang="ko-KR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핀에</a:t>
                      </a:r>
                      <a:r>
                        <a:rPr lang="en-US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HIGH </a:t>
                      </a:r>
                      <a:r>
                        <a:rPr lang="ko-KR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신호를 보낸다</a:t>
                      </a:r>
                      <a:endParaRPr lang="ko-KR" sz="26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600" spc="20" dirty="0">
                          <a:effectLst/>
                        </a:rPr>
                        <a:t>  </a:t>
                      </a:r>
                      <a:r>
                        <a:rPr lang="en-US" sz="2600" spc="20" dirty="0" err="1">
                          <a:effectLst/>
                        </a:rPr>
                        <a:t>delayMicroseconds</a:t>
                      </a:r>
                      <a:r>
                        <a:rPr lang="en-US" sz="2600" spc="20" dirty="0">
                          <a:effectLst/>
                        </a:rPr>
                        <a:t>(30);          </a:t>
                      </a:r>
                      <a:r>
                        <a:rPr lang="en-US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//30</a:t>
                      </a:r>
                      <a:r>
                        <a:rPr lang="ko-KR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마이크로</a:t>
                      </a:r>
                      <a:r>
                        <a:rPr lang="en-US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(1/100,000</a:t>
                      </a:r>
                      <a:r>
                        <a:rPr lang="ko-KR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초</a:t>
                      </a:r>
                      <a:r>
                        <a:rPr lang="en-US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) </a:t>
                      </a:r>
                      <a:r>
                        <a:rPr lang="ko-KR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동안</a:t>
                      </a:r>
                      <a:endParaRPr lang="ko-KR" sz="26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600" spc="20" dirty="0">
                          <a:effectLst/>
                        </a:rPr>
                        <a:t>  </a:t>
                      </a:r>
                      <a:r>
                        <a:rPr lang="en-US" sz="2600" spc="20" dirty="0" err="1">
                          <a:effectLst/>
                        </a:rPr>
                        <a:t>digitalWrite</a:t>
                      </a:r>
                      <a:r>
                        <a:rPr lang="en-US" sz="2600" spc="20" dirty="0">
                          <a:effectLst/>
                        </a:rPr>
                        <a:t>(trig, LOW);          </a:t>
                      </a:r>
                      <a:r>
                        <a:rPr lang="en-US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//trig</a:t>
                      </a:r>
                      <a:r>
                        <a:rPr lang="ko-KR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핀에 </a:t>
                      </a:r>
                      <a:r>
                        <a:rPr lang="en-US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LOW</a:t>
                      </a:r>
                      <a:r>
                        <a:rPr lang="ko-KR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신호를 보낸다</a:t>
                      </a:r>
                      <a:endParaRPr lang="ko-KR" sz="26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600" spc="20" dirty="0">
                          <a:effectLst/>
                        </a:rPr>
                        <a:t>  return </a:t>
                      </a:r>
                      <a:r>
                        <a:rPr lang="en-US" sz="2600" spc="20" dirty="0" err="1">
                          <a:effectLst/>
                        </a:rPr>
                        <a:t>pulseIn</a:t>
                      </a:r>
                      <a:r>
                        <a:rPr lang="en-US" sz="2600" spc="20" dirty="0">
                          <a:effectLst/>
                        </a:rPr>
                        <a:t>(</a:t>
                      </a:r>
                      <a:r>
                        <a:rPr lang="en-US" sz="2600" spc="20" dirty="0" err="1">
                          <a:effectLst/>
                        </a:rPr>
                        <a:t>echo,HIGH</a:t>
                      </a:r>
                      <a:r>
                        <a:rPr lang="en-US" sz="2600" spc="20" dirty="0">
                          <a:effectLst/>
                        </a:rPr>
                        <a:t>) *340/ 100 /2; 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600" spc="20" dirty="0">
                          <a:effectLst/>
                        </a:rPr>
                        <a:t>  </a:t>
                      </a:r>
                      <a:r>
                        <a:rPr lang="en-US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//echo</a:t>
                      </a:r>
                      <a:r>
                        <a:rPr lang="ko-KR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핀이 다시</a:t>
                      </a:r>
                      <a:r>
                        <a:rPr lang="en-US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HIGH </a:t>
                      </a:r>
                      <a:r>
                        <a:rPr lang="ko-KR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신호를 받기까지의 시간 </a:t>
                      </a:r>
                      <a:r>
                        <a:rPr lang="en-US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*340/100/2 </a:t>
                      </a:r>
                      <a:r>
                        <a:rPr lang="ko-KR" sz="26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값을 반환</a:t>
                      </a:r>
                      <a:endParaRPr lang="en-US" sz="2600" spc="2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600" spc="20" dirty="0">
                          <a:effectLst/>
                        </a:rPr>
                        <a:t>} </a:t>
                      </a:r>
                      <a:endParaRPr lang="ko-KR" sz="2600" dirty="0">
                        <a:effectLst/>
                        <a:latin typeface="폴라리스새바탕-함초롬바탕호환"/>
                        <a:ea typeface="폴라리스새바탕-함초롬바탕호환"/>
                        <a:cs typeface="Times New Roman" panose="02020603050405020304" pitchFamily="18" charset="0"/>
                      </a:endParaRPr>
                    </a:p>
                  </a:txBody>
                  <a:tcPr marL="54313" marR="54313" marT="0" marB="0"/>
                </a:tc>
                <a:extLst>
                  <a:ext uri="{0D108BD9-81ED-4DB2-BD59-A6C34878D82A}">
                    <a16:rowId xmlns:a16="http://schemas.microsoft.com/office/drawing/2014/main" val="2280261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414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3301" y="479260"/>
            <a:ext cx="55005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ko-KR" b="1" dirty="0">
                <a:cs typeface="Times New Roman" panose="02020603050405020304" pitchFamily="18" charset="0"/>
              </a:rPr>
              <a:t>●</a:t>
            </a:r>
            <a:r>
              <a:rPr lang="ko-KR" altLang="en-US" b="1" dirty="0"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cs typeface="Times New Roman" panose="02020603050405020304" pitchFamily="18" charset="0"/>
              </a:rPr>
              <a:t>loop</a:t>
            </a:r>
            <a:r>
              <a:rPr lang="en-US" altLang="ko-KR" sz="2800" b="1" dirty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distance() </a:t>
            </a:r>
            <a:r>
              <a:rPr lang="ko-KR" altLang="ko-KR" sz="2000" dirty="0"/>
              <a:t>함수를 이용하여 거리 값을 </a:t>
            </a:r>
            <a:r>
              <a:rPr lang="en-US" altLang="ko-KR" sz="2000" dirty="0"/>
              <a:t>temp</a:t>
            </a:r>
            <a:r>
              <a:rPr lang="ko-KR" altLang="ko-KR" sz="2000" dirty="0"/>
              <a:t>에 저장 후 </a:t>
            </a:r>
            <a:r>
              <a:rPr lang="en-US" altLang="ko-KR" sz="2000" dirty="0"/>
              <a:t>default </a:t>
            </a:r>
            <a:r>
              <a:rPr lang="ko-KR" altLang="ko-KR" sz="2000" dirty="0"/>
              <a:t>값과 비교</a:t>
            </a:r>
          </a:p>
          <a:p>
            <a:endParaRPr lang="ko-KR" altLang="ko-KR" sz="2000" dirty="0">
              <a:ea typeface="폴라리스새바탕-함초롬바탕호환"/>
              <a:cs typeface="Times New Roman" panose="02020603050405020304" pitchFamily="18" charset="0"/>
            </a:endParaRPr>
          </a:p>
          <a:p>
            <a:endParaRPr lang="en-US" altLang="ko-KR" sz="2000" b="1" dirty="0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53886" y="1864314"/>
            <a:ext cx="6521437" cy="3990252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4751427" y="3600017"/>
            <a:ext cx="21590" cy="2461260"/>
          </a:xfrm>
          <a:prstGeom prst="line">
            <a:avLst/>
          </a:prstGeom>
          <a:ln w="127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6725771" y="3593563"/>
            <a:ext cx="21590" cy="2461260"/>
          </a:xfrm>
          <a:prstGeom prst="line">
            <a:avLst/>
          </a:prstGeom>
          <a:ln w="127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cxnSpLocks/>
          </p:cNvCxnSpPr>
          <p:nvPr/>
        </p:nvCxnSpPr>
        <p:spPr>
          <a:xfrm flipV="1">
            <a:off x="4786939" y="5845186"/>
            <a:ext cx="1952241" cy="93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43856" y="6061277"/>
            <a:ext cx="2579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          ②         ③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002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333105"/>
              </p:ext>
            </p:extLst>
          </p:nvPr>
        </p:nvGraphicFramePr>
        <p:xfrm>
          <a:off x="2700364" y="923417"/>
          <a:ext cx="7042676" cy="487680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7042676">
                  <a:extLst>
                    <a:ext uri="{9D8B030D-6E8A-4147-A177-3AD203B41FA5}">
                      <a16:colId xmlns:a16="http://schemas.microsoft.com/office/drawing/2014/main" val="1960633022"/>
                    </a:ext>
                  </a:extLst>
                </a:gridCol>
              </a:tblGrid>
              <a:tr h="362807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void loop() {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temp = distance();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</a:t>
                      </a:r>
                      <a:r>
                        <a:rPr lang="en-US" altLang="ko-KR" sz="2000" spc="20" dirty="0" err="1">
                          <a:effectLst/>
                        </a:rPr>
                        <a:t>Serial.println</a:t>
                      </a:r>
                      <a:r>
                        <a:rPr lang="en-US" altLang="ko-KR" sz="2000" spc="20" dirty="0">
                          <a:effectLst/>
                        </a:rPr>
                        <a:t>(temp);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if(def&gt;temp){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  </a:t>
                      </a:r>
                      <a:r>
                        <a:rPr lang="en-US" altLang="ko-KR" sz="2000" spc="20" dirty="0" err="1">
                          <a:effectLst/>
                        </a:rPr>
                        <a:t>sendToPushBullet</a:t>
                      </a:r>
                      <a:r>
                        <a:rPr lang="en-US" altLang="ko-KR" sz="2000" spc="20" dirty="0">
                          <a:effectLst/>
                        </a:rPr>
                        <a:t>("</a:t>
                      </a:r>
                      <a:r>
                        <a:rPr lang="ko-KR" altLang="ko-KR" sz="2000" spc="20" dirty="0">
                          <a:effectLst/>
                        </a:rPr>
                        <a:t>우편 도착</a:t>
                      </a:r>
                      <a:r>
                        <a:rPr lang="en-US" altLang="ko-KR" sz="2000" spc="20" dirty="0">
                          <a:effectLst/>
                        </a:rPr>
                        <a:t>");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  def = temp;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}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else if(def&lt;temp){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  </a:t>
                      </a:r>
                      <a:r>
                        <a:rPr lang="en-US" altLang="ko-KR" sz="2000" spc="20" dirty="0" err="1">
                          <a:effectLst/>
                        </a:rPr>
                        <a:t>sendToPushBullet</a:t>
                      </a:r>
                      <a:r>
                        <a:rPr lang="en-US" altLang="ko-KR" sz="2000" spc="20" dirty="0">
                          <a:effectLst/>
                        </a:rPr>
                        <a:t>("</a:t>
                      </a:r>
                      <a:r>
                        <a:rPr lang="ko-KR" altLang="ko-KR" sz="2000" spc="20" dirty="0">
                          <a:effectLst/>
                        </a:rPr>
                        <a:t>우편 회수</a:t>
                      </a:r>
                      <a:r>
                        <a:rPr lang="en-US" altLang="ko-KR" sz="2000" spc="20" dirty="0">
                          <a:effectLst/>
                        </a:rPr>
                        <a:t>");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  def = temp;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}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else{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  def = temp;  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}</a:t>
                      </a:r>
                      <a:endParaRPr lang="ko-KR" altLang="ko-KR" sz="20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ko-KR" sz="2000" spc="20" dirty="0">
                          <a:effectLst/>
                        </a:rPr>
                        <a:t>  delay(6000);    </a:t>
                      </a:r>
                      <a:r>
                        <a:rPr lang="en-US" altLang="ko-KR" sz="2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//</a:t>
                      </a:r>
                      <a:r>
                        <a:rPr lang="ko-KR" altLang="ko-KR" sz="2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딜레이 </a:t>
                      </a:r>
                      <a:r>
                        <a:rPr lang="en-US" altLang="ko-KR" sz="2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6.0</a:t>
                      </a:r>
                      <a:r>
                        <a:rPr lang="ko-KR" altLang="ko-KR" sz="2000" spc="2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초</a:t>
                      </a:r>
                      <a:endParaRPr lang="ko-KR" altLang="ko-KR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2000" dirty="0">
                          <a:effectLst/>
                          <a:latin typeface="폴라리스새바탕-함초롬바탕호환"/>
                          <a:ea typeface="폴라리스새바탕-함초롬바탕호환"/>
                          <a:cs typeface="Times New Roman" panose="02020603050405020304" pitchFamily="18" charset="0"/>
                        </a:rPr>
                        <a:t>}</a:t>
                      </a:r>
                      <a:endParaRPr lang="ko-KR" sz="2000" dirty="0">
                        <a:effectLst/>
                        <a:latin typeface="폴라리스새바탕-함초롬바탕호환"/>
                        <a:ea typeface="폴라리스새바탕-함초롬바탕호환"/>
                        <a:cs typeface="Times New Roman" panose="02020603050405020304" pitchFamily="18" charset="0"/>
                      </a:endParaRPr>
                    </a:p>
                  </a:txBody>
                  <a:tcPr marL="41221" marR="41221" marT="0" marB="0"/>
                </a:tc>
                <a:extLst>
                  <a:ext uri="{0D108BD9-81ED-4DB2-BD59-A6C34878D82A}">
                    <a16:rowId xmlns:a16="http://schemas.microsoft.com/office/drawing/2014/main" val="2280261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513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9908" y="786936"/>
            <a:ext cx="8386438" cy="303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ko-KR" b="1" dirty="0">
                <a:cs typeface="Times New Roman" panose="02020603050405020304" pitchFamily="18" charset="0"/>
              </a:rPr>
              <a:t>●</a:t>
            </a:r>
            <a:r>
              <a:rPr lang="ko-KR" altLang="en-US" b="1" dirty="0">
                <a:cs typeface="Times New Roman" panose="02020603050405020304" pitchFamily="18" charset="0"/>
              </a:rPr>
              <a:t> </a:t>
            </a:r>
            <a:r>
              <a:rPr lang="ko-KR" altLang="en-US" sz="2800" b="1" dirty="0">
                <a:cs typeface="Times New Roman" panose="02020603050405020304" pitchFamily="18" charset="0"/>
              </a:rPr>
              <a:t>그 외 함수</a:t>
            </a:r>
            <a:endParaRPr lang="en-US" altLang="ko-KR" sz="2800" b="1" dirty="0">
              <a:cs typeface="Times New Roman" panose="02020603050405020304" pitchFamily="18" charset="0"/>
            </a:endParaRPr>
          </a:p>
          <a:p>
            <a:endParaRPr lang="en-US" altLang="ko-KR" sz="2800" b="1" dirty="0">
              <a:ea typeface="폴라리스새바탕-함초롬바탕호환"/>
              <a:cs typeface="Times New Roman" panose="02020603050405020304" pitchFamily="18" charset="0"/>
            </a:endParaRPr>
          </a:p>
          <a:p>
            <a:endParaRPr lang="ko-KR" altLang="ko-KR" sz="1600" dirty="0">
              <a:ea typeface="폴라리스새바탕-함초롬바탕호환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초음파 센서로 거리 측정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http://makeshare.org/bbs/board.php?bo_table=arduino&amp;wr_id=29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pushBullet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소스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http://blog.naver.com/twophase</a:t>
            </a:r>
            <a:r>
              <a:rPr lang="en-US" altLang="ko-KR" sz="2000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/220730309094</a:t>
            </a:r>
            <a:endParaRPr lang="ko-KR" altLang="ko-KR" sz="2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800682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7084" y="3016578"/>
            <a:ext cx="59378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8.1 </a:t>
            </a:r>
            <a:r>
              <a:rPr lang="ko-KR" altLang="en-US" sz="6000" b="1" dirty="0"/>
              <a:t>우리 조 장점</a:t>
            </a:r>
          </a:p>
        </p:txBody>
      </p:sp>
    </p:spTree>
    <p:extLst>
      <p:ext uri="{BB962C8B-B14F-4D97-AF65-F5344CB8AC3E}">
        <p14:creationId xmlns:p14="http://schemas.microsoft.com/office/powerpoint/2010/main" val="3033526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2534" y="1300071"/>
            <a:ext cx="862317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dirty="0"/>
              <a:t>주요 함수 직접 코딩</a:t>
            </a:r>
            <a:endParaRPr lang="en-US" altLang="ko-KR" sz="2000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dirty="0"/>
              <a:t>매주 </a:t>
            </a:r>
            <a:r>
              <a:rPr lang="en-US" altLang="ko-KR" sz="2000" dirty="0"/>
              <a:t>TOON_1532 </a:t>
            </a:r>
            <a:r>
              <a:rPr lang="ko-KR" altLang="en-US" sz="2000" dirty="0"/>
              <a:t>제작</a:t>
            </a:r>
            <a:endParaRPr lang="en-US" altLang="ko-KR" sz="2000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dirty="0"/>
              <a:t>와이파이 구현</a:t>
            </a:r>
            <a:endParaRPr lang="en-US" altLang="ko-KR" sz="2000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dirty="0"/>
              <a:t>버전별로 나누어 프로젝트 진행</a:t>
            </a:r>
            <a:endParaRPr lang="en-US" altLang="ko-KR" sz="2000" dirty="0"/>
          </a:p>
          <a:p>
            <a:pPr marL="342900" indent="-342900">
              <a:lnSpc>
                <a:spcPct val="300000"/>
              </a:lnSpc>
              <a:buAutoNum type="arabicPeriod"/>
            </a:pPr>
            <a:endParaRPr lang="ko-KR" altLang="en-US" dirty="0"/>
          </a:p>
        </p:txBody>
      </p:sp>
      <p:pic>
        <p:nvPicPr>
          <p:cNvPr id="5" name="그림 4" descr="C:\Users\user\AppData\Local\Microsoft\Windows\INetCache\Content.Word\합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219" y="63240"/>
            <a:ext cx="1674148" cy="67056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648250" y="3432532"/>
            <a:ext cx="376676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Version 1.</a:t>
            </a:r>
          </a:p>
          <a:p>
            <a:r>
              <a:rPr lang="ko-KR" altLang="en-US" sz="2000" dirty="0"/>
              <a:t>우편 인식 ⇒ </a:t>
            </a:r>
            <a:r>
              <a:rPr lang="en-US" altLang="ko-KR" sz="2000" dirty="0">
                <a:solidFill>
                  <a:srgbClr val="FF0000"/>
                </a:solidFill>
              </a:rPr>
              <a:t>LED</a:t>
            </a:r>
            <a:r>
              <a:rPr lang="en-US" altLang="ko-KR" sz="2000" dirty="0"/>
              <a:t> </a:t>
            </a:r>
            <a:r>
              <a:rPr lang="ko-KR" altLang="en-US" sz="2000" dirty="0"/>
              <a:t>알림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Version 2.</a:t>
            </a:r>
          </a:p>
          <a:p>
            <a:r>
              <a:rPr lang="ko-KR" altLang="en-US" sz="2000" dirty="0"/>
              <a:t>우편 인식 ⇒</a:t>
            </a:r>
            <a:r>
              <a:rPr lang="en-US" altLang="ko-KR" sz="2000" dirty="0"/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블루투스</a:t>
            </a:r>
            <a:r>
              <a:rPr lang="en-US" altLang="ko-KR" sz="2000" dirty="0"/>
              <a:t> </a:t>
            </a:r>
            <a:r>
              <a:rPr lang="ko-KR" altLang="en-US" sz="2000" dirty="0"/>
              <a:t>알림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Version 3.</a:t>
            </a:r>
          </a:p>
          <a:p>
            <a:r>
              <a:rPr lang="ko-KR" altLang="en-US" sz="2000" dirty="0"/>
              <a:t>우편 인식 ⇒</a:t>
            </a:r>
            <a:r>
              <a:rPr lang="en-US" altLang="ko-KR" sz="2000" dirty="0"/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와이파이</a:t>
            </a:r>
            <a:r>
              <a:rPr lang="en-US" altLang="ko-KR" sz="2000" dirty="0"/>
              <a:t> </a:t>
            </a:r>
            <a:r>
              <a:rPr lang="ko-KR" altLang="en-US" sz="2000" dirty="0"/>
              <a:t>알림</a:t>
            </a:r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4" y="1278480"/>
            <a:ext cx="1714500" cy="228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71" y="1278480"/>
            <a:ext cx="1714500" cy="2286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78" y="1278480"/>
            <a:ext cx="1714500" cy="2286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25" y="1278480"/>
            <a:ext cx="2286000" cy="2286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22" y="1278480"/>
            <a:ext cx="1714500" cy="2286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24" y="3995197"/>
            <a:ext cx="1714500" cy="2286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321" y="3994654"/>
            <a:ext cx="1714907" cy="22865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75" y="3995197"/>
            <a:ext cx="1714500" cy="228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822" y="3995197"/>
            <a:ext cx="2286000" cy="2286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81227" y="355236"/>
            <a:ext cx="3738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7</a:t>
            </a:r>
            <a:r>
              <a:rPr lang="ko-KR" altLang="en-US" sz="4000" dirty="0"/>
              <a:t>주간 </a:t>
            </a:r>
            <a:r>
              <a:rPr lang="en-US" altLang="ko-KR" sz="4000" dirty="0"/>
              <a:t>9</a:t>
            </a:r>
            <a:r>
              <a:rPr lang="ko-KR" altLang="en-US" sz="4000" dirty="0"/>
              <a:t>번 회의</a:t>
            </a:r>
          </a:p>
        </p:txBody>
      </p:sp>
    </p:spTree>
    <p:extLst>
      <p:ext uri="{BB962C8B-B14F-4D97-AF65-F5344CB8AC3E}">
        <p14:creationId xmlns:p14="http://schemas.microsoft.com/office/powerpoint/2010/main" val="1994596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7260" y="3016578"/>
            <a:ext cx="48974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8.2 </a:t>
            </a:r>
            <a:r>
              <a:rPr lang="ko-KR" altLang="en-US" sz="6000" b="1" dirty="0"/>
              <a:t>문제 해결</a:t>
            </a:r>
          </a:p>
        </p:txBody>
      </p:sp>
    </p:spTree>
    <p:extLst>
      <p:ext uri="{BB962C8B-B14F-4D97-AF65-F5344CB8AC3E}">
        <p14:creationId xmlns:p14="http://schemas.microsoft.com/office/powerpoint/2010/main" val="920862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0778" y="708384"/>
            <a:ext cx="6590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(1) </a:t>
            </a:r>
            <a:r>
              <a:rPr lang="ko-KR" altLang="en-US" sz="4400" b="1" dirty="0"/>
              <a:t>초음파 센서의 오작동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5678" y="1628814"/>
            <a:ext cx="9653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초음파의 산란 성질과 우편함의 부속물 때문에 거리를 측정하는데 오류가 생김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⇒ 초음파 센서를 우편함 내부 전면과 측면의 여러 방면에 설치 → 오류 생김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⇒ 센서를 교체해볼까 생각도 하였지만 시간적 여유가 부족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⇒ 초음파 센서를 우편함 내부 상단에 설치 → 문제 해결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502193" y="4223980"/>
            <a:ext cx="2760430" cy="1843907"/>
            <a:chOff x="4765102" y="2582974"/>
            <a:chExt cx="2498981" cy="1652737"/>
          </a:xfrm>
        </p:grpSpPr>
        <p:grpSp>
          <p:nvGrpSpPr>
            <p:cNvPr id="6" name="그룹 5"/>
            <p:cNvGrpSpPr/>
            <p:nvPr/>
          </p:nvGrpSpPr>
          <p:grpSpPr>
            <a:xfrm>
              <a:off x="4765102" y="2582974"/>
              <a:ext cx="2498981" cy="1652737"/>
              <a:chOff x="7434468" y="1436911"/>
              <a:chExt cx="2498981" cy="1652737"/>
            </a:xfrm>
            <a:scene3d>
              <a:camera prst="isometricOffAxis1Left"/>
              <a:lightRig rig="threePt" dir="t"/>
            </a:scene3d>
          </p:grpSpPr>
          <p:sp>
            <p:nvSpPr>
              <p:cNvPr id="8" name="직사각형 7"/>
              <p:cNvSpPr/>
              <p:nvPr/>
            </p:nvSpPr>
            <p:spPr>
              <a:xfrm>
                <a:off x="7434468" y="1436911"/>
                <a:ext cx="2498981" cy="1652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sp3d extrusionH="1270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620549" y="1637626"/>
                <a:ext cx="2095840" cy="131706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758806" y="1891403"/>
                <a:ext cx="1867952" cy="31224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7794705" y="1895985"/>
                <a:ext cx="1778506" cy="2785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 rot="21349583">
              <a:off x="5780319" y="2800883"/>
              <a:ext cx="437568" cy="578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다이아몬드 11"/>
          <p:cNvSpPr/>
          <p:nvPr/>
        </p:nvSpPr>
        <p:spPr>
          <a:xfrm rot="221798">
            <a:off x="3589720" y="5605002"/>
            <a:ext cx="859209" cy="624645"/>
          </a:xfrm>
          <a:prstGeom prst="diamond">
            <a:avLst/>
          </a:prstGeom>
          <a:solidFill>
            <a:schemeClr val="accent6"/>
          </a:solidFill>
          <a:scene3d>
            <a:camera prst="isometricOffAxis1Top"/>
            <a:lightRig rig="threePt" dir="t"/>
          </a:scene3d>
          <a:sp3d extrusionH="1143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171473" y="4324564"/>
            <a:ext cx="2760430" cy="1843907"/>
            <a:chOff x="4765102" y="2582974"/>
            <a:chExt cx="2498981" cy="1652737"/>
          </a:xfrm>
        </p:grpSpPr>
        <p:grpSp>
          <p:nvGrpSpPr>
            <p:cNvPr id="14" name="그룹 13"/>
            <p:cNvGrpSpPr/>
            <p:nvPr/>
          </p:nvGrpSpPr>
          <p:grpSpPr>
            <a:xfrm>
              <a:off x="4765102" y="2582974"/>
              <a:ext cx="2498981" cy="1652737"/>
              <a:chOff x="7434468" y="1436911"/>
              <a:chExt cx="2498981" cy="1652737"/>
            </a:xfrm>
            <a:scene3d>
              <a:camera prst="isometricOffAxis1Left"/>
              <a:lightRig rig="threePt" dir="t"/>
            </a:scene3d>
          </p:grpSpPr>
          <p:sp>
            <p:nvSpPr>
              <p:cNvPr id="16" name="직사각형 15"/>
              <p:cNvSpPr/>
              <p:nvPr/>
            </p:nvSpPr>
            <p:spPr>
              <a:xfrm>
                <a:off x="7434468" y="1436911"/>
                <a:ext cx="2498981" cy="1652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sp3d extrusionH="1270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620549" y="1637626"/>
                <a:ext cx="2095840" cy="131706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758806" y="1891403"/>
                <a:ext cx="1867952" cy="31224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794705" y="1895985"/>
                <a:ext cx="1778506" cy="2785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 rot="21349583">
              <a:off x="5780319" y="2800883"/>
              <a:ext cx="437568" cy="578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다이아몬드 19"/>
          <p:cNvSpPr/>
          <p:nvPr/>
        </p:nvSpPr>
        <p:spPr>
          <a:xfrm rot="10572644">
            <a:off x="9258492" y="4610576"/>
            <a:ext cx="859209" cy="624645"/>
          </a:xfrm>
          <a:prstGeom prst="diamond">
            <a:avLst/>
          </a:prstGeom>
          <a:solidFill>
            <a:schemeClr val="accent6"/>
          </a:solidFill>
          <a:scene3d>
            <a:camera prst="isometricOffAxis1Top"/>
            <a:lightRig rig="threePt" dir="t"/>
          </a:scene3d>
          <a:sp3d extrusionH="1143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&quot;없음&quot; 기호 5"/>
          <p:cNvSpPr/>
          <p:nvPr/>
        </p:nvSpPr>
        <p:spPr>
          <a:xfrm>
            <a:off x="1707742" y="3618950"/>
            <a:ext cx="3208928" cy="2856031"/>
          </a:xfrm>
          <a:prstGeom prst="noSmoking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42243" y="4720952"/>
            <a:ext cx="103105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596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9973" y="3167497"/>
            <a:ext cx="71545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(2) </a:t>
            </a:r>
            <a:r>
              <a:rPr lang="ko-KR" altLang="en-US" sz="4400" b="1" dirty="0"/>
              <a:t>와이파이 통신의 어려움</a:t>
            </a:r>
          </a:p>
        </p:txBody>
      </p:sp>
    </p:spTree>
    <p:extLst>
      <p:ext uri="{BB962C8B-B14F-4D97-AF65-F5344CB8AC3E}">
        <p14:creationId xmlns:p14="http://schemas.microsoft.com/office/powerpoint/2010/main" val="1583778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50860"/>
              </p:ext>
            </p:extLst>
          </p:nvPr>
        </p:nvGraphicFramePr>
        <p:xfrm>
          <a:off x="1589364" y="270005"/>
          <a:ext cx="9232517" cy="6241153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902913">
                  <a:extLst>
                    <a:ext uri="{9D8B030D-6E8A-4147-A177-3AD203B41FA5}">
                      <a16:colId xmlns:a16="http://schemas.microsoft.com/office/drawing/2014/main" val="4183463299"/>
                    </a:ext>
                  </a:extLst>
                </a:gridCol>
                <a:gridCol w="3700654">
                  <a:extLst>
                    <a:ext uri="{9D8B030D-6E8A-4147-A177-3AD203B41FA5}">
                      <a16:colId xmlns:a16="http://schemas.microsoft.com/office/drawing/2014/main" val="3823036658"/>
                    </a:ext>
                  </a:extLst>
                </a:gridCol>
                <a:gridCol w="2628950">
                  <a:extLst>
                    <a:ext uri="{9D8B030D-6E8A-4147-A177-3AD203B41FA5}">
                      <a16:colId xmlns:a16="http://schemas.microsoft.com/office/drawing/2014/main" val="2143723761"/>
                    </a:ext>
                  </a:extLst>
                </a:gridCol>
              </a:tblGrid>
              <a:tr h="3046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업로드 방법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코드 업로드 성공 여부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사진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/>
                </a:tc>
                <a:extLst>
                  <a:ext uri="{0D108BD9-81ED-4DB2-BD59-A6C34878D82A}">
                    <a16:rowId xmlns:a16="http://schemas.microsoft.com/office/drawing/2014/main" val="1039314335"/>
                  </a:ext>
                </a:extLst>
              </a:tr>
              <a:tr h="13589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esp8266 + </a:t>
                      </a:r>
                      <a:r>
                        <a:rPr lang="ko-KR" sz="1400" kern="100" dirty="0" err="1">
                          <a:effectLst/>
                        </a:rPr>
                        <a:t>아두이노</a:t>
                      </a:r>
                      <a:r>
                        <a:rPr lang="ko-KR" sz="1400" kern="100" dirty="0">
                          <a:effectLst/>
                        </a:rPr>
                        <a:t> </a:t>
                      </a:r>
                      <a:r>
                        <a:rPr lang="en-US" sz="1400" kern="100" dirty="0">
                          <a:effectLst/>
                        </a:rPr>
                        <a:t>UNO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X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error: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espcomm_upload_mem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failed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 anchor="ctr"/>
                </a:tc>
                <a:extLst>
                  <a:ext uri="{0D108BD9-81ED-4DB2-BD59-A6C34878D82A}">
                    <a16:rowId xmlns:a16="http://schemas.microsoft.com/office/drawing/2014/main" val="2372605653"/>
                  </a:ext>
                </a:extLst>
              </a:tr>
              <a:tr h="1340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esp8266 + USB TO TTL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X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error: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espcomm_upload_mem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failed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 anchor="ctr"/>
                </a:tc>
                <a:extLst>
                  <a:ext uri="{0D108BD9-81ED-4DB2-BD59-A6C34878D82A}">
                    <a16:rowId xmlns:a16="http://schemas.microsoft.com/office/drawing/2014/main" val="3340105424"/>
                  </a:ext>
                </a:extLst>
              </a:tr>
              <a:tr h="13932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esp8266 + USB TO UART (FTDI)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X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error: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espcomm_upload_mem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failed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 anchor="ctr"/>
                </a:tc>
                <a:extLst>
                  <a:ext uri="{0D108BD9-81ED-4DB2-BD59-A6C34878D82A}">
                    <a16:rowId xmlns:a16="http://schemas.microsoft.com/office/drawing/2014/main" val="1199473665"/>
                  </a:ext>
                </a:extLst>
              </a:tr>
              <a:tr h="18439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WeMos</a:t>
                      </a:r>
                      <a:r>
                        <a:rPr lang="en-US" sz="1400" kern="100" dirty="0">
                          <a:effectLst/>
                        </a:rPr>
                        <a:t> D1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(esp8266 </a:t>
                      </a:r>
                      <a:r>
                        <a:rPr lang="ko-KR" altLang="en-US" sz="1400" kern="100" dirty="0">
                          <a:effectLst/>
                        </a:rPr>
                        <a:t>내장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</a:p>
                  </a:txBody>
                  <a:tcPr marL="94928" marR="9492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O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928" marR="94928" marT="0" marB="0" anchor="ctr"/>
                </a:tc>
                <a:extLst>
                  <a:ext uri="{0D108BD9-81ED-4DB2-BD59-A6C34878D82A}">
                    <a16:rowId xmlns:a16="http://schemas.microsoft.com/office/drawing/2014/main" val="295920345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95" y="634237"/>
            <a:ext cx="1235244" cy="12352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39" y="1987199"/>
            <a:ext cx="1235244" cy="12352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39" y="3339570"/>
            <a:ext cx="1236990" cy="12369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16" y="4867260"/>
            <a:ext cx="1474602" cy="135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21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80067" y="301657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87964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0633" y="3016578"/>
            <a:ext cx="5990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/>
              <a:t>2. </a:t>
            </a:r>
            <a:r>
              <a:rPr lang="ko-KR" altLang="en-US" sz="6000" b="1" dirty="0"/>
              <a:t>스마트 우편함</a:t>
            </a:r>
          </a:p>
        </p:txBody>
      </p:sp>
    </p:spTree>
    <p:extLst>
      <p:ext uri="{BB962C8B-B14F-4D97-AF65-F5344CB8AC3E}">
        <p14:creationId xmlns:p14="http://schemas.microsoft.com/office/powerpoint/2010/main" val="26023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87624" y="2787144"/>
            <a:ext cx="2760430" cy="1843907"/>
            <a:chOff x="7434468" y="1436911"/>
            <a:chExt cx="2498981" cy="1652737"/>
          </a:xfrm>
        </p:grpSpPr>
        <p:sp>
          <p:nvSpPr>
            <p:cNvPr id="5" name="직사각형 4"/>
            <p:cNvSpPr/>
            <p:nvPr/>
          </p:nvSpPr>
          <p:spPr>
            <a:xfrm>
              <a:off x="7434468" y="1436911"/>
              <a:ext cx="2498981" cy="165273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scene3d>
              <a:camera prst="isometricOffAxis2Left"/>
              <a:lightRig rig="threePt" dir="t"/>
            </a:scene3d>
            <a:sp3d extrusionH="127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620549" y="1637626"/>
              <a:ext cx="2095840" cy="131706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58806" y="1891403"/>
              <a:ext cx="1867952" cy="3122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794705" y="1895985"/>
              <a:ext cx="1778506" cy="27858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416239" y="3079679"/>
            <a:ext cx="668977" cy="586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  <a:scene3d>
            <a:camera prst="isometricOffAxis2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9654710">
            <a:off x="2044703" y="2727732"/>
            <a:ext cx="613835" cy="172244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scene3d>
            <a:camera prst="isometricOffAxis2Lef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85185E-6 L 0.06706 -0.09653 C 0.08099 -0.11829 0.10195 -0.12986 0.12396 -0.12986 C 0.14896 -0.12986 0.16901 -0.11829 0.18294 -0.09653 L 0.25 1.85185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9" grpId="1" animBg="1"/>
      <p:bldP spid="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17961" y="2907254"/>
            <a:ext cx="2760430" cy="1843907"/>
            <a:chOff x="4765102" y="2582974"/>
            <a:chExt cx="2498981" cy="1652737"/>
          </a:xfrm>
        </p:grpSpPr>
        <p:grpSp>
          <p:nvGrpSpPr>
            <p:cNvPr id="3" name="그룹 2"/>
            <p:cNvGrpSpPr/>
            <p:nvPr/>
          </p:nvGrpSpPr>
          <p:grpSpPr>
            <a:xfrm>
              <a:off x="4765102" y="2582974"/>
              <a:ext cx="2498981" cy="1652737"/>
              <a:chOff x="7434468" y="1436911"/>
              <a:chExt cx="2498981" cy="1652737"/>
            </a:xfrm>
            <a:scene3d>
              <a:camera prst="isometricOffAxis1Left"/>
              <a:lightRig rig="threePt" dir="t"/>
            </a:scene3d>
          </p:grpSpPr>
          <p:sp>
            <p:nvSpPr>
              <p:cNvPr id="5" name="직사각형 4"/>
              <p:cNvSpPr/>
              <p:nvPr/>
            </p:nvSpPr>
            <p:spPr>
              <a:xfrm>
                <a:off x="7434468" y="1436911"/>
                <a:ext cx="2498981" cy="16527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sp3d extrusionH="1270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7620549" y="1637626"/>
                <a:ext cx="2095840" cy="131706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7758806" y="1891403"/>
                <a:ext cx="1867952" cy="31224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7794705" y="1895985"/>
                <a:ext cx="1778506" cy="2785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직사각형 3"/>
            <p:cNvSpPr/>
            <p:nvPr/>
          </p:nvSpPr>
          <p:spPr>
            <a:xfrm rot="21349583">
              <a:off x="5780319" y="2800883"/>
              <a:ext cx="437568" cy="578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다이아몬드 8"/>
          <p:cNvSpPr/>
          <p:nvPr/>
        </p:nvSpPr>
        <p:spPr>
          <a:xfrm rot="221798">
            <a:off x="6305488" y="4288276"/>
            <a:ext cx="859209" cy="624645"/>
          </a:xfrm>
          <a:prstGeom prst="diamond">
            <a:avLst/>
          </a:prstGeom>
          <a:solidFill>
            <a:schemeClr val="accent6"/>
          </a:solidFill>
          <a:scene3d>
            <a:camera prst="isometricOffAxis1Top"/>
            <a:lightRig rig="threePt" dir="t"/>
          </a:scene3d>
          <a:sp3d extrusionH="1143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2436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s://image.freepik.com/free-icon/phone-alarm-bell-ringing-symbol_318-539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448" y="2250973"/>
            <a:ext cx="2666535" cy="2666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631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5314</TotalTime>
  <Words>915</Words>
  <Application>Microsoft Office PowerPoint</Application>
  <PresentationFormat>와이드스크린</PresentationFormat>
  <Paragraphs>241</Paragraphs>
  <Slides>54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맑은 고딕</vt:lpstr>
      <vt:lpstr>폴라리스새바탕-함초롬바탕호환</vt:lpstr>
      <vt:lpstr>Arial</vt:lpstr>
      <vt:lpstr>Times New Roman</vt:lpstr>
      <vt:lpstr>Office 테마</vt:lpstr>
      <vt:lpstr> 최종 발표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 발표</dc:title>
  <dc:creator>Jeongwhan Choi</dc:creator>
  <cp:lastModifiedBy>user</cp:lastModifiedBy>
  <cp:revision>91</cp:revision>
  <dcterms:created xsi:type="dcterms:W3CDTF">2017-05-09T06:08:37Z</dcterms:created>
  <dcterms:modified xsi:type="dcterms:W3CDTF">2017-07-19T13:09:22Z</dcterms:modified>
</cp:coreProperties>
</file>